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335" r:id="rId2"/>
    <p:sldId id="289" r:id="rId3"/>
    <p:sldId id="293" r:id="rId4"/>
    <p:sldId id="294" r:id="rId5"/>
    <p:sldId id="256" r:id="rId6"/>
    <p:sldId id="288" r:id="rId7"/>
    <p:sldId id="296" r:id="rId8"/>
    <p:sldId id="318" r:id="rId9"/>
    <p:sldId id="295" r:id="rId10"/>
    <p:sldId id="298" r:id="rId11"/>
    <p:sldId id="300" r:id="rId12"/>
    <p:sldId id="301" r:id="rId13"/>
    <p:sldId id="303" r:id="rId14"/>
    <p:sldId id="304" r:id="rId15"/>
    <p:sldId id="305" r:id="rId16"/>
    <p:sldId id="307" r:id="rId17"/>
    <p:sldId id="297" r:id="rId18"/>
    <p:sldId id="299" r:id="rId19"/>
    <p:sldId id="322" r:id="rId20"/>
    <p:sldId id="308" r:id="rId21"/>
    <p:sldId id="309" r:id="rId22"/>
    <p:sldId id="310" r:id="rId23"/>
    <p:sldId id="311" r:id="rId24"/>
    <p:sldId id="312" r:id="rId25"/>
    <p:sldId id="313" r:id="rId26"/>
    <p:sldId id="336" r:id="rId27"/>
    <p:sldId id="337" r:id="rId28"/>
    <p:sldId id="338" r:id="rId29"/>
    <p:sldId id="314" r:id="rId30"/>
    <p:sldId id="316" r:id="rId31"/>
    <p:sldId id="317" r:id="rId32"/>
    <p:sldId id="324" r:id="rId33"/>
    <p:sldId id="326" r:id="rId34"/>
    <p:sldId id="319" r:id="rId35"/>
    <p:sldId id="320" r:id="rId36"/>
    <p:sldId id="321" r:id="rId37"/>
    <p:sldId id="323" r:id="rId38"/>
    <p:sldId id="327" r:id="rId39"/>
    <p:sldId id="328" r:id="rId40"/>
    <p:sldId id="329" r:id="rId41"/>
    <p:sldId id="330" r:id="rId42"/>
    <p:sldId id="339" r:id="rId43"/>
    <p:sldId id="331" r:id="rId44"/>
    <p:sldId id="332" r:id="rId45"/>
    <p:sldId id="333" r:id="rId46"/>
  </p:sldIdLst>
  <p:sldSz cx="9144000" cy="6858000" type="screen4x3"/>
  <p:notesSz cx="6858000" cy="9144000"/>
  <p:embeddedFontLst>
    <p:embeddedFont>
      <p:font typeface="Comic Sans MS" panose="030F0702030302020204" pitchFamily="66" charset="0"/>
      <p:regular r:id="rId48"/>
      <p:bold r:id="rId49"/>
      <p:italic r:id="rId50"/>
      <p:boldItalic r:id="rId51"/>
    </p:embeddedFont>
    <p:embeddedFont>
      <p:font typeface="隶书" panose="02010509060101010101" pitchFamily="49" charset="-122"/>
      <p:regular r:id="rId52"/>
    </p:embeddedFont>
    <p:embeddedFont>
      <p:font typeface="微软雅黑" panose="020B0503020204020204" pitchFamily="34" charset="-122"/>
      <p:regular r:id="rId53"/>
      <p:bold r:id="rId54"/>
    </p:embeddedFont>
    <p:embeddedFont>
      <p:font typeface="华文新魏" panose="02010800040101010101" pitchFamily="2" charset="-122"/>
      <p:regular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华文楷体" panose="02010600040101010101" pitchFamily="2" charset="-122"/>
      <p:regular r:id="rId60"/>
    </p:embeddedFont>
    <p:embeddedFont>
      <p:font typeface="幼圆" panose="02010509060101010101" pitchFamily="49" charset="-122"/>
      <p:regular r:id="rId61"/>
    </p:embeddedFont>
    <p:embeddedFont>
      <p:font typeface="仿宋_GB2312" panose="02010609030101010101" pitchFamily="49" charset="-122"/>
      <p:regular r:id="rId62"/>
    </p:embeddedFont>
    <p:embeddedFont>
      <p:font typeface="华文行楷" panose="02010800040101010101" pitchFamily="2" charset="-122"/>
      <p:regular r:id="rId63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FF"/>
    <a:srgbClr val="F9D107"/>
    <a:srgbClr val="F5B20B"/>
    <a:srgbClr val="FBC605"/>
    <a:srgbClr val="FFCC00"/>
    <a:srgbClr val="FF99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6" autoAdjust="0"/>
    <p:restoredTop sz="85109" autoAdjust="0"/>
  </p:normalViewPr>
  <p:slideViewPr>
    <p:cSldViewPr>
      <p:cViewPr varScale="1">
        <p:scale>
          <a:sx n="57" d="100"/>
          <a:sy n="57" d="100"/>
        </p:scale>
        <p:origin x="147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E84E9DC-9EE2-4AAB-8F35-99342A3B822C}" type="datetimeFigureOut">
              <a:rPr lang="zh-CN" altLang="en-US"/>
              <a:pPr>
                <a:defRPr/>
              </a:pPr>
              <a:t>2020/10/12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7E71CD7-688A-4454-8559-1D1328977FC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4984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2CB28A1-C900-4749-8F8A-11E144292800}" type="slidenum">
              <a:rPr lang="zh-CN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7</a:t>
            </a:fld>
            <a:endParaRPr lang="zh-CN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94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左图为中科大开发的家用机器人“可佳”，在</a:t>
            </a:r>
            <a:r>
              <a:rPr lang="en-US" altLang="zh-CN" smtClean="0"/>
              <a:t>2011</a:t>
            </a:r>
            <a:r>
              <a:rPr lang="zh-CN" altLang="en-US" smtClean="0"/>
              <a:t>全国机器人大赛的特殊赛场</a:t>
            </a:r>
            <a:r>
              <a:rPr lang="en-US" altLang="zh-CN" smtClean="0"/>
              <a:t>——</a:t>
            </a:r>
            <a:r>
              <a:rPr lang="zh-CN" altLang="en-US" smtClean="0"/>
              <a:t>兰州市安宁区的一家超市里表演超市购物。</a:t>
            </a:r>
            <a:endParaRPr lang="en-US" altLang="zh-CN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右图为日本本田公司开发的</a:t>
            </a:r>
            <a:r>
              <a:rPr lang="en-US" altLang="zh-CN" smtClean="0"/>
              <a:t>Asimo</a:t>
            </a:r>
            <a:r>
              <a:rPr lang="zh-CN" altLang="en-US" smtClean="0"/>
              <a:t>家用机器人。</a:t>
            </a: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834FCB3-5EFB-4460-AE36-62E6DA1E7587}" type="slidenum">
              <a:rPr lang="zh-CN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31</a:t>
            </a:fld>
            <a:endParaRPr lang="zh-CN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39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7ED8D-4D69-47A3-AB1F-0AD2615BDB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67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B02963-8CEB-4F46-BD60-2F7C7EDAB5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8665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34200" y="0"/>
            <a:ext cx="2209800" cy="6629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0"/>
            <a:ext cx="6477000" cy="6629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2DA6E4-5099-4FDB-ABE8-575DECB853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9998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A9F57D-F945-4CA1-87CB-163ABEFA30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8369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D9018-D575-471A-8341-6C930F24EB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801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41910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1910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829225-A974-4F41-AC71-B5A5F7FB97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232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E124FA-F8F5-43FB-9E88-26C934D633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3100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11504-400F-4EC8-995E-87B66BA48C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0505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45DE6B-E784-4A56-8816-8321E5A803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890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6B2632-638A-48EC-BC1A-635AF30DE6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9574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FF0BDD-F6F6-44D4-B5BB-7F53260896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3615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0"/>
            <a:ext cx="8763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66800"/>
            <a:ext cx="85344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F90F1756-C35B-45EA-BE9C-4A6019678E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Rectangle 8"/>
          <p:cNvSpPr>
            <a:spLocks noChangeArrowheads="1"/>
          </p:cNvSpPr>
          <p:nvPr userDrawn="1"/>
        </p:nvSpPr>
        <p:spPr bwMode="auto">
          <a:xfrm>
            <a:off x="381000" y="762000"/>
            <a:ext cx="8458200" cy="36513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仿宋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仿宋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仿宋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仿宋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F"/>
        <a:defRPr kumimoji="1" sz="32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幼圆" panose="02010509060101010101" pitchFamily="49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 b="1">
          <a:solidFill>
            <a:schemeClr val="accent2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3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3.jpeg"/><Relationship Id="rId4" Type="http://schemas.openxmlformats.org/officeDocument/2006/relationships/image" Target="../media/image4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0">
              <a:srgbClr val="66FFFF"/>
            </a:gs>
            <a:gs pos="100000">
              <a:srgbClr val="FFFFFF"/>
            </a:gs>
          </a:gsLst>
          <a:path path="rect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968500"/>
            <a:ext cx="8172450" cy="1676400"/>
          </a:xfrm>
        </p:spPr>
        <p:txBody>
          <a:bodyPr/>
          <a:lstStyle/>
          <a:p>
            <a:pPr algn="r" eaLnBrk="1" hangingPunct="1">
              <a:defRPr/>
            </a:pPr>
            <a:r>
              <a:rPr lang="zh-CN" altLang="en-US" sz="8000" b="0" smtClean="0"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rPr>
              <a:t>人工智能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64089" y="3933825"/>
            <a:ext cx="3240162" cy="990600"/>
          </a:xfrm>
        </p:spPr>
        <p:txBody>
          <a:bodyPr/>
          <a:lstStyle/>
          <a:p>
            <a:pPr algn="r" eaLnBrk="1" hangingPunct="1">
              <a:defRPr/>
            </a:pPr>
            <a:r>
              <a:rPr lang="zh-CN" altLang="en-US" sz="4400" dirty="0">
                <a:effectLst>
                  <a:outerShdw blurRad="38100" dist="38100" dir="2700000" algn="tl">
                    <a:srgbClr val="000000"/>
                  </a:outerShdw>
                </a:effectLst>
                <a:ea typeface="隶书" pitchFamily="49" charset="-122"/>
              </a:rPr>
              <a:t>刘海波 沈晶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1330325" y="3676650"/>
            <a:ext cx="7273925" cy="39688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99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3077" name="Picture 5" descr="aimovie-logo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0800"/>
            <a:ext cx="35909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8" name="Group 6"/>
          <p:cNvGrpSpPr>
            <a:grpSpLocks/>
          </p:cNvGrpSpPr>
          <p:nvPr/>
        </p:nvGrpSpPr>
        <p:grpSpPr bwMode="auto">
          <a:xfrm>
            <a:off x="6443663" y="260350"/>
            <a:ext cx="2490787" cy="579438"/>
            <a:chOff x="3833" y="346"/>
            <a:chExt cx="1569" cy="365"/>
          </a:xfrm>
        </p:grpSpPr>
        <p:pic>
          <p:nvPicPr>
            <p:cNvPr id="3079" name="Picture 7" descr="学校标志（彩色）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3" y="346"/>
              <a:ext cx="398" cy="24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F8FC46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" name="Picture 8" descr="maoti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1" y="346"/>
              <a:ext cx="1079" cy="223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F8FC46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961" name="Text Box 9"/>
            <p:cNvSpPr txBox="1">
              <a:spLocks noChangeArrowheads="1"/>
            </p:cNvSpPr>
            <p:nvPr/>
          </p:nvSpPr>
          <p:spPr bwMode="auto">
            <a:xfrm>
              <a:off x="4010" y="538"/>
              <a:ext cx="139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1200" b="1" i="1">
                  <a:solidFill>
                    <a:srgbClr val="66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Harbin Engineering University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What is an Agent?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299450" cy="5562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American Heritage Dictionary</a:t>
            </a:r>
          </a:p>
          <a:p>
            <a:pPr lvl="1" eaLnBrk="1" hangingPunct="1">
              <a:defRPr/>
            </a:pPr>
            <a:endParaRPr lang="en-US" altLang="zh-CN" smtClean="0"/>
          </a:p>
          <a:p>
            <a:pPr lvl="1" eaLnBrk="1" hangingPunct="1">
              <a:defRPr/>
            </a:pPr>
            <a:r>
              <a:rPr lang="en-US" altLang="zh-CN" smtClean="0"/>
              <a:t>... One that acts or has the power or authority to act... or represent another.</a:t>
            </a:r>
          </a:p>
        </p:txBody>
      </p:sp>
      <p:pic>
        <p:nvPicPr>
          <p:cNvPr id="13316" name="Picture 4" descr="03958251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3141663"/>
            <a:ext cx="2392363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What is an Agent?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5922963" cy="5562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err="1" smtClean="0"/>
              <a:t>Jiming</a:t>
            </a:r>
            <a:r>
              <a:rPr lang="en-US" altLang="zh-CN" dirty="0" smtClean="0"/>
              <a:t> Liu and </a:t>
            </a:r>
            <a:r>
              <a:rPr lang="en-US" altLang="zh-CN" dirty="0" err="1" smtClean="0"/>
              <a:t>Jianbing</a:t>
            </a:r>
            <a:r>
              <a:rPr lang="en-US" altLang="zh-CN" dirty="0" smtClean="0"/>
              <a:t> Wu</a:t>
            </a:r>
          </a:p>
          <a:p>
            <a:pPr lvl="1" eaLnBrk="1" hangingPunct="1">
              <a:defRPr/>
            </a:pPr>
            <a:endParaRPr lang="en-US" altLang="zh-CN" dirty="0" smtClean="0"/>
          </a:p>
          <a:p>
            <a:pPr lvl="1" eaLnBrk="1" hangingPunct="1">
              <a:defRPr/>
            </a:pPr>
            <a:r>
              <a:rPr lang="en-US" altLang="zh-CN" dirty="0" smtClean="0"/>
              <a:t>An </a:t>
            </a:r>
            <a:r>
              <a:rPr lang="en-US" altLang="zh-CN" dirty="0" smtClean="0">
                <a:solidFill>
                  <a:srgbClr val="FF0066"/>
                </a:solidFill>
              </a:rPr>
              <a:t>autonomous agent</a:t>
            </a:r>
            <a:r>
              <a:rPr lang="en-US" altLang="zh-CN" dirty="0" smtClean="0"/>
              <a:t> is a computational system that acquires and analyzes sensory data or external stimulus and executes behaviors that produce effects in the environment.</a:t>
            </a:r>
          </a:p>
        </p:txBody>
      </p:sp>
      <p:sp>
        <p:nvSpPr>
          <p:cNvPr id="89093" name="Line 5"/>
          <p:cNvSpPr>
            <a:spLocks noChangeShapeType="1"/>
          </p:cNvSpPr>
          <p:nvPr/>
        </p:nvSpPr>
        <p:spPr bwMode="auto">
          <a:xfrm>
            <a:off x="1258888" y="3068638"/>
            <a:ext cx="31686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094" name="Freeform 6"/>
          <p:cNvSpPr>
            <a:spLocks/>
          </p:cNvSpPr>
          <p:nvPr/>
        </p:nvSpPr>
        <p:spPr bwMode="auto">
          <a:xfrm>
            <a:off x="3059113" y="3159125"/>
            <a:ext cx="2736850" cy="433388"/>
          </a:xfrm>
          <a:custGeom>
            <a:avLst/>
            <a:gdLst>
              <a:gd name="T0" fmla="*/ 2147483646 w 2112"/>
              <a:gd name="T1" fmla="*/ 2147483646 h 483"/>
              <a:gd name="T2" fmla="*/ 2147483646 w 2112"/>
              <a:gd name="T3" fmla="*/ 2147483646 h 483"/>
              <a:gd name="T4" fmla="*/ 2147483646 w 2112"/>
              <a:gd name="T5" fmla="*/ 2147483646 h 483"/>
              <a:gd name="T6" fmla="*/ 0 w 2112"/>
              <a:gd name="T7" fmla="*/ 2147483646 h 483"/>
              <a:gd name="T8" fmla="*/ 2147483646 w 2112"/>
              <a:gd name="T9" fmla="*/ 2147483646 h 483"/>
              <a:gd name="T10" fmla="*/ 2147483646 w 2112"/>
              <a:gd name="T11" fmla="*/ 2147483646 h 483"/>
              <a:gd name="T12" fmla="*/ 2147483646 w 2112"/>
              <a:gd name="T13" fmla="*/ 2147483646 h 483"/>
              <a:gd name="T14" fmla="*/ 2147483646 w 2112"/>
              <a:gd name="T15" fmla="*/ 2147483646 h 483"/>
              <a:gd name="T16" fmla="*/ 2147483646 w 2112"/>
              <a:gd name="T17" fmla="*/ 2147483646 h 483"/>
              <a:gd name="T18" fmla="*/ 2147483646 w 2112"/>
              <a:gd name="T19" fmla="*/ 2147483646 h 483"/>
              <a:gd name="T20" fmla="*/ 2147483646 w 2112"/>
              <a:gd name="T21" fmla="*/ 0 h 483"/>
              <a:gd name="T22" fmla="*/ 2147483646 w 2112"/>
              <a:gd name="T23" fmla="*/ 2147483646 h 483"/>
              <a:gd name="T24" fmla="*/ 2147483646 w 2112"/>
              <a:gd name="T25" fmla="*/ 2147483646 h 483"/>
              <a:gd name="T26" fmla="*/ 2147483646 w 2112"/>
              <a:gd name="T27" fmla="*/ 2147483646 h 483"/>
              <a:gd name="T28" fmla="*/ 2147483646 w 2112"/>
              <a:gd name="T29" fmla="*/ 2147483646 h 48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112" h="483">
                <a:moveTo>
                  <a:pt x="629" y="99"/>
                </a:moveTo>
                <a:cubicBezTo>
                  <a:pt x="479" y="101"/>
                  <a:pt x="328" y="103"/>
                  <a:pt x="178" y="106"/>
                </a:cubicBezTo>
                <a:cubicBezTo>
                  <a:pt x="56" y="109"/>
                  <a:pt x="91" y="99"/>
                  <a:pt x="33" y="119"/>
                </a:cubicBezTo>
                <a:cubicBezTo>
                  <a:pt x="19" y="140"/>
                  <a:pt x="11" y="162"/>
                  <a:pt x="0" y="185"/>
                </a:cubicBezTo>
                <a:cubicBezTo>
                  <a:pt x="5" y="250"/>
                  <a:pt x="6" y="287"/>
                  <a:pt x="72" y="311"/>
                </a:cubicBezTo>
                <a:cubicBezTo>
                  <a:pt x="128" y="311"/>
                  <a:pt x="1479" y="483"/>
                  <a:pt x="2085" y="271"/>
                </a:cubicBezTo>
                <a:cubicBezTo>
                  <a:pt x="2090" y="257"/>
                  <a:pt x="2104" y="246"/>
                  <a:pt x="2105" y="231"/>
                </a:cubicBezTo>
                <a:cubicBezTo>
                  <a:pt x="2108" y="181"/>
                  <a:pt x="2112" y="138"/>
                  <a:pt x="2072" y="112"/>
                </a:cubicBezTo>
                <a:cubicBezTo>
                  <a:pt x="2060" y="79"/>
                  <a:pt x="2037" y="77"/>
                  <a:pt x="2006" y="66"/>
                </a:cubicBezTo>
                <a:cubicBezTo>
                  <a:pt x="1982" y="44"/>
                  <a:pt x="1954" y="17"/>
                  <a:pt x="1920" y="13"/>
                </a:cubicBezTo>
                <a:cubicBezTo>
                  <a:pt x="1867" y="7"/>
                  <a:pt x="1761" y="0"/>
                  <a:pt x="1761" y="0"/>
                </a:cubicBezTo>
                <a:cubicBezTo>
                  <a:pt x="1568" y="4"/>
                  <a:pt x="1381" y="7"/>
                  <a:pt x="1191" y="26"/>
                </a:cubicBezTo>
                <a:cubicBezTo>
                  <a:pt x="1185" y="28"/>
                  <a:pt x="1178" y="30"/>
                  <a:pt x="1172" y="33"/>
                </a:cubicBezTo>
                <a:cubicBezTo>
                  <a:pt x="1167" y="36"/>
                  <a:pt x="1164" y="43"/>
                  <a:pt x="1158" y="46"/>
                </a:cubicBezTo>
                <a:cubicBezTo>
                  <a:pt x="1146" y="52"/>
                  <a:pt x="1119" y="59"/>
                  <a:pt x="1119" y="59"/>
                </a:cubicBezTo>
              </a:path>
            </a:pathLst>
          </a:custGeom>
          <a:noFill/>
          <a:ln w="28575" cmpd="sng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095" name="Freeform 7"/>
          <p:cNvSpPr>
            <a:spLocks/>
          </p:cNvSpPr>
          <p:nvPr/>
        </p:nvSpPr>
        <p:spPr bwMode="auto">
          <a:xfrm>
            <a:off x="1116013" y="3933825"/>
            <a:ext cx="2952750" cy="576263"/>
          </a:xfrm>
          <a:custGeom>
            <a:avLst/>
            <a:gdLst>
              <a:gd name="T0" fmla="*/ 2147483646 w 2112"/>
              <a:gd name="T1" fmla="*/ 2147483646 h 483"/>
              <a:gd name="T2" fmla="*/ 2147483646 w 2112"/>
              <a:gd name="T3" fmla="*/ 2147483646 h 483"/>
              <a:gd name="T4" fmla="*/ 2147483646 w 2112"/>
              <a:gd name="T5" fmla="*/ 2147483646 h 483"/>
              <a:gd name="T6" fmla="*/ 0 w 2112"/>
              <a:gd name="T7" fmla="*/ 2147483646 h 483"/>
              <a:gd name="T8" fmla="*/ 2147483646 w 2112"/>
              <a:gd name="T9" fmla="*/ 2147483646 h 483"/>
              <a:gd name="T10" fmla="*/ 2147483646 w 2112"/>
              <a:gd name="T11" fmla="*/ 2147483646 h 483"/>
              <a:gd name="T12" fmla="*/ 2147483646 w 2112"/>
              <a:gd name="T13" fmla="*/ 2147483646 h 483"/>
              <a:gd name="T14" fmla="*/ 2147483646 w 2112"/>
              <a:gd name="T15" fmla="*/ 2147483646 h 483"/>
              <a:gd name="T16" fmla="*/ 2147483646 w 2112"/>
              <a:gd name="T17" fmla="*/ 2147483646 h 483"/>
              <a:gd name="T18" fmla="*/ 2147483646 w 2112"/>
              <a:gd name="T19" fmla="*/ 2147483646 h 483"/>
              <a:gd name="T20" fmla="*/ 2147483646 w 2112"/>
              <a:gd name="T21" fmla="*/ 0 h 483"/>
              <a:gd name="T22" fmla="*/ 2147483646 w 2112"/>
              <a:gd name="T23" fmla="*/ 2147483646 h 483"/>
              <a:gd name="T24" fmla="*/ 2147483646 w 2112"/>
              <a:gd name="T25" fmla="*/ 2147483646 h 483"/>
              <a:gd name="T26" fmla="*/ 2147483646 w 2112"/>
              <a:gd name="T27" fmla="*/ 2147483646 h 483"/>
              <a:gd name="T28" fmla="*/ 2147483646 w 2112"/>
              <a:gd name="T29" fmla="*/ 2147483646 h 48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112" h="483">
                <a:moveTo>
                  <a:pt x="629" y="99"/>
                </a:moveTo>
                <a:cubicBezTo>
                  <a:pt x="479" y="101"/>
                  <a:pt x="328" y="103"/>
                  <a:pt x="178" y="106"/>
                </a:cubicBezTo>
                <a:cubicBezTo>
                  <a:pt x="56" y="109"/>
                  <a:pt x="91" y="99"/>
                  <a:pt x="33" y="119"/>
                </a:cubicBezTo>
                <a:cubicBezTo>
                  <a:pt x="19" y="140"/>
                  <a:pt x="11" y="162"/>
                  <a:pt x="0" y="185"/>
                </a:cubicBezTo>
                <a:cubicBezTo>
                  <a:pt x="5" y="250"/>
                  <a:pt x="6" y="287"/>
                  <a:pt x="72" y="311"/>
                </a:cubicBezTo>
                <a:cubicBezTo>
                  <a:pt x="128" y="311"/>
                  <a:pt x="1479" y="483"/>
                  <a:pt x="2085" y="271"/>
                </a:cubicBezTo>
                <a:cubicBezTo>
                  <a:pt x="2090" y="257"/>
                  <a:pt x="2104" y="246"/>
                  <a:pt x="2105" y="231"/>
                </a:cubicBezTo>
                <a:cubicBezTo>
                  <a:pt x="2108" y="181"/>
                  <a:pt x="2112" y="138"/>
                  <a:pt x="2072" y="112"/>
                </a:cubicBezTo>
                <a:cubicBezTo>
                  <a:pt x="2060" y="79"/>
                  <a:pt x="2037" y="77"/>
                  <a:pt x="2006" y="66"/>
                </a:cubicBezTo>
                <a:cubicBezTo>
                  <a:pt x="1982" y="44"/>
                  <a:pt x="1954" y="17"/>
                  <a:pt x="1920" y="13"/>
                </a:cubicBezTo>
                <a:cubicBezTo>
                  <a:pt x="1867" y="7"/>
                  <a:pt x="1761" y="0"/>
                  <a:pt x="1761" y="0"/>
                </a:cubicBezTo>
                <a:cubicBezTo>
                  <a:pt x="1568" y="4"/>
                  <a:pt x="1381" y="7"/>
                  <a:pt x="1191" y="26"/>
                </a:cubicBezTo>
                <a:cubicBezTo>
                  <a:pt x="1185" y="28"/>
                  <a:pt x="1178" y="30"/>
                  <a:pt x="1172" y="33"/>
                </a:cubicBezTo>
                <a:cubicBezTo>
                  <a:pt x="1167" y="36"/>
                  <a:pt x="1164" y="43"/>
                  <a:pt x="1158" y="46"/>
                </a:cubicBezTo>
                <a:cubicBezTo>
                  <a:pt x="1146" y="52"/>
                  <a:pt x="1119" y="59"/>
                  <a:pt x="1119" y="59"/>
                </a:cubicBezTo>
              </a:path>
            </a:pathLst>
          </a:custGeom>
          <a:noFill/>
          <a:ln w="28575" cmpd="sng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2296" name="Picture 8" descr="http://www.holisticpage.com.au/Albumpics/49872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00788" y="2276475"/>
            <a:ext cx="2016125" cy="3078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8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89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3" grpId="0" animBg="1"/>
      <p:bldP spid="89094" grpId="0" animBg="1"/>
      <p:bldP spid="8909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What is an Agent?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6211888" cy="5562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Hayes-Roth</a:t>
            </a:r>
          </a:p>
          <a:p>
            <a:pPr lvl="1" eaLnBrk="1" hangingPunct="1">
              <a:defRPr/>
            </a:pPr>
            <a:endParaRPr lang="en-US" altLang="zh-CN" dirty="0" smtClean="0"/>
          </a:p>
          <a:p>
            <a:pPr lvl="1" eaLnBrk="1" hangingPunct="1">
              <a:defRPr/>
            </a:pPr>
            <a:r>
              <a:rPr lang="en-US" altLang="zh-CN" dirty="0" smtClean="0">
                <a:solidFill>
                  <a:srgbClr val="FF0066"/>
                </a:solidFill>
              </a:rPr>
              <a:t>Intelligent agents</a:t>
            </a:r>
            <a:r>
              <a:rPr lang="en-US" altLang="zh-CN" dirty="0" smtClean="0"/>
              <a:t> continuously perform three functions: perception of dynamic conditions in the environment; action to affect conditions in the environment; and reasoning to interpret perceptions, solve problems, draw inferences, and determine actions.</a:t>
            </a:r>
          </a:p>
        </p:txBody>
      </p:sp>
      <p:sp>
        <p:nvSpPr>
          <p:cNvPr id="90117" name="Line 5"/>
          <p:cNvSpPr>
            <a:spLocks noChangeShapeType="1"/>
          </p:cNvSpPr>
          <p:nvPr/>
        </p:nvSpPr>
        <p:spPr bwMode="auto">
          <a:xfrm>
            <a:off x="2484438" y="3068638"/>
            <a:ext cx="223202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18" name="Freeform 6"/>
          <p:cNvSpPr>
            <a:spLocks/>
          </p:cNvSpPr>
          <p:nvPr/>
        </p:nvSpPr>
        <p:spPr bwMode="auto">
          <a:xfrm>
            <a:off x="971550" y="3068638"/>
            <a:ext cx="1873250" cy="576262"/>
          </a:xfrm>
          <a:custGeom>
            <a:avLst/>
            <a:gdLst>
              <a:gd name="T0" fmla="*/ 2147483646 w 2112"/>
              <a:gd name="T1" fmla="*/ 2147483646 h 483"/>
              <a:gd name="T2" fmla="*/ 2147483646 w 2112"/>
              <a:gd name="T3" fmla="*/ 2147483646 h 483"/>
              <a:gd name="T4" fmla="*/ 2147483646 w 2112"/>
              <a:gd name="T5" fmla="*/ 2147483646 h 483"/>
              <a:gd name="T6" fmla="*/ 0 w 2112"/>
              <a:gd name="T7" fmla="*/ 2147483646 h 483"/>
              <a:gd name="T8" fmla="*/ 2147483646 w 2112"/>
              <a:gd name="T9" fmla="*/ 2147483646 h 483"/>
              <a:gd name="T10" fmla="*/ 2147483646 w 2112"/>
              <a:gd name="T11" fmla="*/ 2147483646 h 483"/>
              <a:gd name="T12" fmla="*/ 2147483646 w 2112"/>
              <a:gd name="T13" fmla="*/ 2147483646 h 483"/>
              <a:gd name="T14" fmla="*/ 2147483646 w 2112"/>
              <a:gd name="T15" fmla="*/ 2147483646 h 483"/>
              <a:gd name="T16" fmla="*/ 2147483646 w 2112"/>
              <a:gd name="T17" fmla="*/ 2147483646 h 483"/>
              <a:gd name="T18" fmla="*/ 2147483646 w 2112"/>
              <a:gd name="T19" fmla="*/ 2147483646 h 483"/>
              <a:gd name="T20" fmla="*/ 2147483646 w 2112"/>
              <a:gd name="T21" fmla="*/ 0 h 483"/>
              <a:gd name="T22" fmla="*/ 2147483646 w 2112"/>
              <a:gd name="T23" fmla="*/ 2147483646 h 483"/>
              <a:gd name="T24" fmla="*/ 2147483646 w 2112"/>
              <a:gd name="T25" fmla="*/ 2147483646 h 483"/>
              <a:gd name="T26" fmla="*/ 2147483646 w 2112"/>
              <a:gd name="T27" fmla="*/ 2147483646 h 483"/>
              <a:gd name="T28" fmla="*/ 2147483646 w 2112"/>
              <a:gd name="T29" fmla="*/ 2147483646 h 48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112" h="483">
                <a:moveTo>
                  <a:pt x="629" y="99"/>
                </a:moveTo>
                <a:cubicBezTo>
                  <a:pt x="479" y="101"/>
                  <a:pt x="328" y="103"/>
                  <a:pt x="178" y="106"/>
                </a:cubicBezTo>
                <a:cubicBezTo>
                  <a:pt x="56" y="109"/>
                  <a:pt x="91" y="99"/>
                  <a:pt x="33" y="119"/>
                </a:cubicBezTo>
                <a:cubicBezTo>
                  <a:pt x="19" y="140"/>
                  <a:pt x="11" y="162"/>
                  <a:pt x="0" y="185"/>
                </a:cubicBezTo>
                <a:cubicBezTo>
                  <a:pt x="5" y="250"/>
                  <a:pt x="6" y="287"/>
                  <a:pt x="72" y="311"/>
                </a:cubicBezTo>
                <a:cubicBezTo>
                  <a:pt x="128" y="311"/>
                  <a:pt x="1479" y="483"/>
                  <a:pt x="2085" y="271"/>
                </a:cubicBezTo>
                <a:cubicBezTo>
                  <a:pt x="2090" y="257"/>
                  <a:pt x="2104" y="246"/>
                  <a:pt x="2105" y="231"/>
                </a:cubicBezTo>
                <a:cubicBezTo>
                  <a:pt x="2108" y="181"/>
                  <a:pt x="2112" y="138"/>
                  <a:pt x="2072" y="112"/>
                </a:cubicBezTo>
                <a:cubicBezTo>
                  <a:pt x="2060" y="79"/>
                  <a:pt x="2037" y="77"/>
                  <a:pt x="2006" y="66"/>
                </a:cubicBezTo>
                <a:cubicBezTo>
                  <a:pt x="1982" y="44"/>
                  <a:pt x="1954" y="17"/>
                  <a:pt x="1920" y="13"/>
                </a:cubicBezTo>
                <a:cubicBezTo>
                  <a:pt x="1867" y="7"/>
                  <a:pt x="1761" y="0"/>
                  <a:pt x="1761" y="0"/>
                </a:cubicBezTo>
                <a:cubicBezTo>
                  <a:pt x="1568" y="4"/>
                  <a:pt x="1381" y="7"/>
                  <a:pt x="1191" y="26"/>
                </a:cubicBezTo>
                <a:cubicBezTo>
                  <a:pt x="1185" y="28"/>
                  <a:pt x="1178" y="30"/>
                  <a:pt x="1172" y="33"/>
                </a:cubicBezTo>
                <a:cubicBezTo>
                  <a:pt x="1167" y="36"/>
                  <a:pt x="1164" y="43"/>
                  <a:pt x="1158" y="46"/>
                </a:cubicBezTo>
                <a:cubicBezTo>
                  <a:pt x="1146" y="52"/>
                  <a:pt x="1119" y="59"/>
                  <a:pt x="1119" y="59"/>
                </a:cubicBezTo>
              </a:path>
            </a:pathLst>
          </a:custGeom>
          <a:noFill/>
          <a:ln w="28575" cmpd="sng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19" name="Freeform 7"/>
          <p:cNvSpPr>
            <a:spLocks/>
          </p:cNvSpPr>
          <p:nvPr/>
        </p:nvSpPr>
        <p:spPr bwMode="auto">
          <a:xfrm>
            <a:off x="4211638" y="3462338"/>
            <a:ext cx="1008062" cy="576262"/>
          </a:xfrm>
          <a:custGeom>
            <a:avLst/>
            <a:gdLst>
              <a:gd name="T0" fmla="*/ 2147483646 w 2112"/>
              <a:gd name="T1" fmla="*/ 2147483646 h 483"/>
              <a:gd name="T2" fmla="*/ 2147483646 w 2112"/>
              <a:gd name="T3" fmla="*/ 2147483646 h 483"/>
              <a:gd name="T4" fmla="*/ 2147483646 w 2112"/>
              <a:gd name="T5" fmla="*/ 2147483646 h 483"/>
              <a:gd name="T6" fmla="*/ 0 w 2112"/>
              <a:gd name="T7" fmla="*/ 2147483646 h 483"/>
              <a:gd name="T8" fmla="*/ 2147483646 w 2112"/>
              <a:gd name="T9" fmla="*/ 2147483646 h 483"/>
              <a:gd name="T10" fmla="*/ 2147483646 w 2112"/>
              <a:gd name="T11" fmla="*/ 2147483646 h 483"/>
              <a:gd name="T12" fmla="*/ 2147483646 w 2112"/>
              <a:gd name="T13" fmla="*/ 2147483646 h 483"/>
              <a:gd name="T14" fmla="*/ 2147483646 w 2112"/>
              <a:gd name="T15" fmla="*/ 2147483646 h 483"/>
              <a:gd name="T16" fmla="*/ 2147483646 w 2112"/>
              <a:gd name="T17" fmla="*/ 2147483646 h 483"/>
              <a:gd name="T18" fmla="*/ 2147483646 w 2112"/>
              <a:gd name="T19" fmla="*/ 2147483646 h 483"/>
              <a:gd name="T20" fmla="*/ 2147483646 w 2112"/>
              <a:gd name="T21" fmla="*/ 0 h 483"/>
              <a:gd name="T22" fmla="*/ 2147483646 w 2112"/>
              <a:gd name="T23" fmla="*/ 2147483646 h 483"/>
              <a:gd name="T24" fmla="*/ 2147483646 w 2112"/>
              <a:gd name="T25" fmla="*/ 2147483646 h 483"/>
              <a:gd name="T26" fmla="*/ 2147483646 w 2112"/>
              <a:gd name="T27" fmla="*/ 2147483646 h 483"/>
              <a:gd name="T28" fmla="*/ 2147483646 w 2112"/>
              <a:gd name="T29" fmla="*/ 2147483646 h 48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112" h="483">
                <a:moveTo>
                  <a:pt x="629" y="99"/>
                </a:moveTo>
                <a:cubicBezTo>
                  <a:pt x="479" y="101"/>
                  <a:pt x="328" y="103"/>
                  <a:pt x="178" y="106"/>
                </a:cubicBezTo>
                <a:cubicBezTo>
                  <a:pt x="56" y="109"/>
                  <a:pt x="91" y="99"/>
                  <a:pt x="33" y="119"/>
                </a:cubicBezTo>
                <a:cubicBezTo>
                  <a:pt x="19" y="140"/>
                  <a:pt x="11" y="162"/>
                  <a:pt x="0" y="185"/>
                </a:cubicBezTo>
                <a:cubicBezTo>
                  <a:pt x="5" y="250"/>
                  <a:pt x="6" y="287"/>
                  <a:pt x="72" y="311"/>
                </a:cubicBezTo>
                <a:cubicBezTo>
                  <a:pt x="128" y="311"/>
                  <a:pt x="1479" y="483"/>
                  <a:pt x="2085" y="271"/>
                </a:cubicBezTo>
                <a:cubicBezTo>
                  <a:pt x="2090" y="257"/>
                  <a:pt x="2104" y="246"/>
                  <a:pt x="2105" y="231"/>
                </a:cubicBezTo>
                <a:cubicBezTo>
                  <a:pt x="2108" y="181"/>
                  <a:pt x="2112" y="138"/>
                  <a:pt x="2072" y="112"/>
                </a:cubicBezTo>
                <a:cubicBezTo>
                  <a:pt x="2060" y="79"/>
                  <a:pt x="2037" y="77"/>
                  <a:pt x="2006" y="66"/>
                </a:cubicBezTo>
                <a:cubicBezTo>
                  <a:pt x="1982" y="44"/>
                  <a:pt x="1954" y="17"/>
                  <a:pt x="1920" y="13"/>
                </a:cubicBezTo>
                <a:cubicBezTo>
                  <a:pt x="1867" y="7"/>
                  <a:pt x="1761" y="0"/>
                  <a:pt x="1761" y="0"/>
                </a:cubicBezTo>
                <a:cubicBezTo>
                  <a:pt x="1568" y="4"/>
                  <a:pt x="1381" y="7"/>
                  <a:pt x="1191" y="26"/>
                </a:cubicBezTo>
                <a:cubicBezTo>
                  <a:pt x="1185" y="28"/>
                  <a:pt x="1178" y="30"/>
                  <a:pt x="1172" y="33"/>
                </a:cubicBezTo>
                <a:cubicBezTo>
                  <a:pt x="1167" y="36"/>
                  <a:pt x="1164" y="43"/>
                  <a:pt x="1158" y="46"/>
                </a:cubicBezTo>
                <a:cubicBezTo>
                  <a:pt x="1146" y="52"/>
                  <a:pt x="1119" y="59"/>
                  <a:pt x="1119" y="59"/>
                </a:cubicBezTo>
              </a:path>
            </a:pathLst>
          </a:custGeom>
          <a:noFill/>
          <a:ln w="28575" cmpd="sng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20" name="Freeform 8"/>
          <p:cNvSpPr>
            <a:spLocks/>
          </p:cNvSpPr>
          <p:nvPr/>
        </p:nvSpPr>
        <p:spPr bwMode="auto">
          <a:xfrm>
            <a:off x="3924300" y="4365625"/>
            <a:ext cx="1584325" cy="576263"/>
          </a:xfrm>
          <a:custGeom>
            <a:avLst/>
            <a:gdLst>
              <a:gd name="T0" fmla="*/ 2147483646 w 2112"/>
              <a:gd name="T1" fmla="*/ 2147483646 h 483"/>
              <a:gd name="T2" fmla="*/ 2147483646 w 2112"/>
              <a:gd name="T3" fmla="*/ 2147483646 h 483"/>
              <a:gd name="T4" fmla="*/ 2147483646 w 2112"/>
              <a:gd name="T5" fmla="*/ 2147483646 h 483"/>
              <a:gd name="T6" fmla="*/ 0 w 2112"/>
              <a:gd name="T7" fmla="*/ 2147483646 h 483"/>
              <a:gd name="T8" fmla="*/ 2147483646 w 2112"/>
              <a:gd name="T9" fmla="*/ 2147483646 h 483"/>
              <a:gd name="T10" fmla="*/ 2147483646 w 2112"/>
              <a:gd name="T11" fmla="*/ 2147483646 h 483"/>
              <a:gd name="T12" fmla="*/ 2147483646 w 2112"/>
              <a:gd name="T13" fmla="*/ 2147483646 h 483"/>
              <a:gd name="T14" fmla="*/ 2147483646 w 2112"/>
              <a:gd name="T15" fmla="*/ 2147483646 h 483"/>
              <a:gd name="T16" fmla="*/ 2147483646 w 2112"/>
              <a:gd name="T17" fmla="*/ 2147483646 h 483"/>
              <a:gd name="T18" fmla="*/ 2147483646 w 2112"/>
              <a:gd name="T19" fmla="*/ 2147483646 h 483"/>
              <a:gd name="T20" fmla="*/ 2147483646 w 2112"/>
              <a:gd name="T21" fmla="*/ 0 h 483"/>
              <a:gd name="T22" fmla="*/ 2147483646 w 2112"/>
              <a:gd name="T23" fmla="*/ 2147483646 h 483"/>
              <a:gd name="T24" fmla="*/ 2147483646 w 2112"/>
              <a:gd name="T25" fmla="*/ 2147483646 h 483"/>
              <a:gd name="T26" fmla="*/ 2147483646 w 2112"/>
              <a:gd name="T27" fmla="*/ 2147483646 h 483"/>
              <a:gd name="T28" fmla="*/ 2147483646 w 2112"/>
              <a:gd name="T29" fmla="*/ 2147483646 h 48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112" h="483">
                <a:moveTo>
                  <a:pt x="629" y="99"/>
                </a:moveTo>
                <a:cubicBezTo>
                  <a:pt x="479" y="101"/>
                  <a:pt x="328" y="103"/>
                  <a:pt x="178" y="106"/>
                </a:cubicBezTo>
                <a:cubicBezTo>
                  <a:pt x="56" y="109"/>
                  <a:pt x="91" y="99"/>
                  <a:pt x="33" y="119"/>
                </a:cubicBezTo>
                <a:cubicBezTo>
                  <a:pt x="19" y="140"/>
                  <a:pt x="11" y="162"/>
                  <a:pt x="0" y="185"/>
                </a:cubicBezTo>
                <a:cubicBezTo>
                  <a:pt x="5" y="250"/>
                  <a:pt x="6" y="287"/>
                  <a:pt x="72" y="311"/>
                </a:cubicBezTo>
                <a:cubicBezTo>
                  <a:pt x="128" y="311"/>
                  <a:pt x="1479" y="483"/>
                  <a:pt x="2085" y="271"/>
                </a:cubicBezTo>
                <a:cubicBezTo>
                  <a:pt x="2090" y="257"/>
                  <a:pt x="2104" y="246"/>
                  <a:pt x="2105" y="231"/>
                </a:cubicBezTo>
                <a:cubicBezTo>
                  <a:pt x="2108" y="181"/>
                  <a:pt x="2112" y="138"/>
                  <a:pt x="2072" y="112"/>
                </a:cubicBezTo>
                <a:cubicBezTo>
                  <a:pt x="2060" y="79"/>
                  <a:pt x="2037" y="77"/>
                  <a:pt x="2006" y="66"/>
                </a:cubicBezTo>
                <a:cubicBezTo>
                  <a:pt x="1982" y="44"/>
                  <a:pt x="1954" y="17"/>
                  <a:pt x="1920" y="13"/>
                </a:cubicBezTo>
                <a:cubicBezTo>
                  <a:pt x="1867" y="7"/>
                  <a:pt x="1761" y="0"/>
                  <a:pt x="1761" y="0"/>
                </a:cubicBezTo>
                <a:cubicBezTo>
                  <a:pt x="1568" y="4"/>
                  <a:pt x="1381" y="7"/>
                  <a:pt x="1191" y="26"/>
                </a:cubicBezTo>
                <a:cubicBezTo>
                  <a:pt x="1185" y="28"/>
                  <a:pt x="1178" y="30"/>
                  <a:pt x="1172" y="33"/>
                </a:cubicBezTo>
                <a:cubicBezTo>
                  <a:pt x="1167" y="36"/>
                  <a:pt x="1164" y="43"/>
                  <a:pt x="1158" y="46"/>
                </a:cubicBezTo>
                <a:cubicBezTo>
                  <a:pt x="1146" y="52"/>
                  <a:pt x="1119" y="59"/>
                  <a:pt x="1119" y="59"/>
                </a:cubicBezTo>
              </a:path>
            </a:pathLst>
          </a:custGeom>
          <a:noFill/>
          <a:ln w="28575" cmpd="sng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3322" name="Picture 10" descr="Barbara_Hayes-Rot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00788" y="2397125"/>
            <a:ext cx="2466975" cy="326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9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9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90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7" grpId="0" animBg="1"/>
      <p:bldP spid="90118" grpId="0" animBg="1"/>
      <p:bldP spid="90119" grpId="0" animBg="1"/>
      <p:bldP spid="901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What is an Agent?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458200" cy="5562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IBM</a:t>
            </a:r>
          </a:p>
          <a:p>
            <a:pPr lvl="1" eaLnBrk="1" hangingPunct="1">
              <a:defRPr/>
            </a:pPr>
            <a:endParaRPr lang="en-US" altLang="zh-CN" smtClean="0"/>
          </a:p>
          <a:p>
            <a:pPr lvl="1" eaLnBrk="1" hangingPunct="1">
              <a:defRPr/>
            </a:pPr>
            <a:r>
              <a:rPr lang="en-US" altLang="zh-CN" smtClean="0">
                <a:solidFill>
                  <a:srgbClr val="FF0066"/>
                </a:solidFill>
              </a:rPr>
              <a:t>Intelligent agents</a:t>
            </a:r>
            <a:r>
              <a:rPr lang="en-US" altLang="zh-CN" smtClean="0"/>
              <a:t> are software entities that carry out some set of operations on behalf of a user or another program with some degree of independence or autonomy, and in so doing, employ some knowledge or representation of the user's goals or desires.</a:t>
            </a:r>
          </a:p>
        </p:txBody>
      </p:sp>
      <p:sp>
        <p:nvSpPr>
          <p:cNvPr id="92164" name="Line 4"/>
          <p:cNvSpPr>
            <a:spLocks noChangeShapeType="1"/>
          </p:cNvSpPr>
          <p:nvPr/>
        </p:nvSpPr>
        <p:spPr bwMode="auto">
          <a:xfrm>
            <a:off x="4427538" y="2636838"/>
            <a:ext cx="2449512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65" name="Freeform 5"/>
          <p:cNvSpPr>
            <a:spLocks/>
          </p:cNvSpPr>
          <p:nvPr/>
        </p:nvSpPr>
        <p:spPr bwMode="auto">
          <a:xfrm>
            <a:off x="5148263" y="2636838"/>
            <a:ext cx="2879725" cy="576262"/>
          </a:xfrm>
          <a:custGeom>
            <a:avLst/>
            <a:gdLst>
              <a:gd name="T0" fmla="*/ 2147483646 w 2112"/>
              <a:gd name="T1" fmla="*/ 2147483646 h 483"/>
              <a:gd name="T2" fmla="*/ 2147483646 w 2112"/>
              <a:gd name="T3" fmla="*/ 2147483646 h 483"/>
              <a:gd name="T4" fmla="*/ 2147483646 w 2112"/>
              <a:gd name="T5" fmla="*/ 2147483646 h 483"/>
              <a:gd name="T6" fmla="*/ 0 w 2112"/>
              <a:gd name="T7" fmla="*/ 2147483646 h 483"/>
              <a:gd name="T8" fmla="*/ 2147483646 w 2112"/>
              <a:gd name="T9" fmla="*/ 2147483646 h 483"/>
              <a:gd name="T10" fmla="*/ 2147483646 w 2112"/>
              <a:gd name="T11" fmla="*/ 2147483646 h 483"/>
              <a:gd name="T12" fmla="*/ 2147483646 w 2112"/>
              <a:gd name="T13" fmla="*/ 2147483646 h 483"/>
              <a:gd name="T14" fmla="*/ 2147483646 w 2112"/>
              <a:gd name="T15" fmla="*/ 2147483646 h 483"/>
              <a:gd name="T16" fmla="*/ 2147483646 w 2112"/>
              <a:gd name="T17" fmla="*/ 2147483646 h 483"/>
              <a:gd name="T18" fmla="*/ 2147483646 w 2112"/>
              <a:gd name="T19" fmla="*/ 2147483646 h 483"/>
              <a:gd name="T20" fmla="*/ 2147483646 w 2112"/>
              <a:gd name="T21" fmla="*/ 0 h 483"/>
              <a:gd name="T22" fmla="*/ 2147483646 w 2112"/>
              <a:gd name="T23" fmla="*/ 2147483646 h 483"/>
              <a:gd name="T24" fmla="*/ 2147483646 w 2112"/>
              <a:gd name="T25" fmla="*/ 2147483646 h 483"/>
              <a:gd name="T26" fmla="*/ 2147483646 w 2112"/>
              <a:gd name="T27" fmla="*/ 2147483646 h 483"/>
              <a:gd name="T28" fmla="*/ 2147483646 w 2112"/>
              <a:gd name="T29" fmla="*/ 2147483646 h 48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112" h="483">
                <a:moveTo>
                  <a:pt x="629" y="99"/>
                </a:moveTo>
                <a:cubicBezTo>
                  <a:pt x="479" y="101"/>
                  <a:pt x="328" y="103"/>
                  <a:pt x="178" y="106"/>
                </a:cubicBezTo>
                <a:cubicBezTo>
                  <a:pt x="56" y="109"/>
                  <a:pt x="91" y="99"/>
                  <a:pt x="33" y="119"/>
                </a:cubicBezTo>
                <a:cubicBezTo>
                  <a:pt x="19" y="140"/>
                  <a:pt x="11" y="162"/>
                  <a:pt x="0" y="185"/>
                </a:cubicBezTo>
                <a:cubicBezTo>
                  <a:pt x="5" y="250"/>
                  <a:pt x="6" y="287"/>
                  <a:pt x="72" y="311"/>
                </a:cubicBezTo>
                <a:cubicBezTo>
                  <a:pt x="128" y="311"/>
                  <a:pt x="1479" y="483"/>
                  <a:pt x="2085" y="271"/>
                </a:cubicBezTo>
                <a:cubicBezTo>
                  <a:pt x="2090" y="257"/>
                  <a:pt x="2104" y="246"/>
                  <a:pt x="2105" y="231"/>
                </a:cubicBezTo>
                <a:cubicBezTo>
                  <a:pt x="2108" y="181"/>
                  <a:pt x="2112" y="138"/>
                  <a:pt x="2072" y="112"/>
                </a:cubicBezTo>
                <a:cubicBezTo>
                  <a:pt x="2060" y="79"/>
                  <a:pt x="2037" y="77"/>
                  <a:pt x="2006" y="66"/>
                </a:cubicBezTo>
                <a:cubicBezTo>
                  <a:pt x="1982" y="44"/>
                  <a:pt x="1954" y="17"/>
                  <a:pt x="1920" y="13"/>
                </a:cubicBezTo>
                <a:cubicBezTo>
                  <a:pt x="1867" y="7"/>
                  <a:pt x="1761" y="0"/>
                  <a:pt x="1761" y="0"/>
                </a:cubicBezTo>
                <a:cubicBezTo>
                  <a:pt x="1568" y="4"/>
                  <a:pt x="1381" y="7"/>
                  <a:pt x="1191" y="26"/>
                </a:cubicBezTo>
                <a:cubicBezTo>
                  <a:pt x="1185" y="28"/>
                  <a:pt x="1178" y="30"/>
                  <a:pt x="1172" y="33"/>
                </a:cubicBezTo>
                <a:cubicBezTo>
                  <a:pt x="1167" y="36"/>
                  <a:pt x="1164" y="43"/>
                  <a:pt x="1158" y="46"/>
                </a:cubicBezTo>
                <a:cubicBezTo>
                  <a:pt x="1146" y="52"/>
                  <a:pt x="1119" y="59"/>
                  <a:pt x="1119" y="59"/>
                </a:cubicBezTo>
              </a:path>
            </a:pathLst>
          </a:custGeom>
          <a:noFill/>
          <a:ln w="28575" cmpd="sng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6390" name="Picture 7" descr="http://www.itxinwen.com/uploadfile/2011/0616/201106160701477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03"/>
          <a:stretch>
            <a:fillRect/>
          </a:stretch>
        </p:blipFill>
        <p:spPr bwMode="auto">
          <a:xfrm>
            <a:off x="5176838" y="4832350"/>
            <a:ext cx="3400425" cy="200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9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4" grpId="0" animBg="1"/>
      <p:bldP spid="9216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What is an Agent?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458200" cy="5562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Wooldridge and Jennings</a:t>
            </a:r>
          </a:p>
          <a:p>
            <a:pPr lvl="1" eaLnBrk="1" hangingPunct="1">
              <a:defRPr/>
            </a:pPr>
            <a:endParaRPr lang="en-US" altLang="zh-CN" dirty="0" smtClean="0"/>
          </a:p>
          <a:p>
            <a:pPr lvl="1" eaLnBrk="1" hangingPunct="1">
              <a:defRPr/>
            </a:pPr>
            <a:r>
              <a:rPr lang="en-US" altLang="zh-CN" dirty="0" smtClean="0"/>
              <a:t>An </a:t>
            </a:r>
            <a:r>
              <a:rPr lang="en-US" altLang="zh-CN" dirty="0" smtClean="0">
                <a:solidFill>
                  <a:srgbClr val="FF0066"/>
                </a:solidFill>
              </a:rPr>
              <a:t>agent</a:t>
            </a:r>
            <a:r>
              <a:rPr lang="en-US" altLang="zh-CN" dirty="0" smtClean="0"/>
              <a:t> is a hardware or (more usually) software-based computer system that enjoys the following properties: autonomy, social ability, reactivity, pro-activeness.</a:t>
            </a:r>
          </a:p>
        </p:txBody>
      </p:sp>
      <p:sp>
        <p:nvSpPr>
          <p:cNvPr id="93188" name="Line 4"/>
          <p:cNvSpPr>
            <a:spLocks noChangeShapeType="1"/>
          </p:cNvSpPr>
          <p:nvPr/>
        </p:nvSpPr>
        <p:spPr bwMode="auto">
          <a:xfrm>
            <a:off x="3563938" y="2997200"/>
            <a:ext cx="244792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189" name="AutoShape 5"/>
          <p:cNvSpPr>
            <a:spLocks noChangeArrowheads="1"/>
          </p:cNvSpPr>
          <p:nvPr/>
        </p:nvSpPr>
        <p:spPr bwMode="auto">
          <a:xfrm>
            <a:off x="4356100" y="3068638"/>
            <a:ext cx="1584325" cy="504825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93190" name="AutoShape 6"/>
          <p:cNvSpPr>
            <a:spLocks noChangeArrowheads="1"/>
          </p:cNvSpPr>
          <p:nvPr/>
        </p:nvSpPr>
        <p:spPr bwMode="auto">
          <a:xfrm>
            <a:off x="6084888" y="3068638"/>
            <a:ext cx="1943100" cy="504825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93191" name="AutoShape 7"/>
          <p:cNvSpPr>
            <a:spLocks noChangeArrowheads="1"/>
          </p:cNvSpPr>
          <p:nvPr/>
        </p:nvSpPr>
        <p:spPr bwMode="auto">
          <a:xfrm>
            <a:off x="1042988" y="3500438"/>
            <a:ext cx="1584325" cy="504825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93192" name="AutoShape 8"/>
          <p:cNvSpPr>
            <a:spLocks noChangeArrowheads="1"/>
          </p:cNvSpPr>
          <p:nvPr/>
        </p:nvSpPr>
        <p:spPr bwMode="auto">
          <a:xfrm>
            <a:off x="2771775" y="3500438"/>
            <a:ext cx="2160588" cy="504825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93193" name="WordArt 9"/>
          <p:cNvSpPr>
            <a:spLocks noChangeArrowheads="1" noChangeShapeType="1" noTextEdit="1"/>
          </p:cNvSpPr>
          <p:nvPr/>
        </p:nvSpPr>
        <p:spPr bwMode="auto">
          <a:xfrm>
            <a:off x="5795963" y="908050"/>
            <a:ext cx="2514600" cy="10287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altLang="zh-CN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Comic Sans MS" panose="030F0702030302020204" pitchFamily="66" charset="0"/>
              </a:rPr>
              <a:t>Weak notion</a:t>
            </a:r>
            <a:endParaRPr lang="zh-CN" altLang="en-US" sz="3600" b="1" kern="10">
              <a:ln w="9525">
                <a:solidFill>
                  <a:srgbClr val="CC99FF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6600CC"/>
                  </a:gs>
                  <a:gs pos="100000">
                    <a:srgbClr val="CC00CC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15371" name="Picture 11" descr="http://www.csc.liv.ac.uk/~mjw/Prof_Michael_Wooldridge_-_Home_Page/Prof_Michael_Wooldridge_-_Home_Page_2_files/mjw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75" y="4446588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9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4473575"/>
            <a:ext cx="2674937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9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9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9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9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3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3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8" grpId="0" animBg="1"/>
      <p:bldP spid="93189" grpId="0" animBg="1" autoUpdateAnimBg="0"/>
      <p:bldP spid="93190" grpId="0" animBg="1" autoUpdateAnimBg="0"/>
      <p:bldP spid="93191" grpId="0" animBg="1" autoUpdateAnimBg="0"/>
      <p:bldP spid="93192" grpId="0" animBg="1" autoUpdateAnimBg="0"/>
      <p:bldP spid="9319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What is an Agent?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458200" cy="5562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err="1" smtClean="0"/>
              <a:t>Shoham</a:t>
            </a:r>
            <a:endParaRPr lang="en-US" altLang="zh-CN" dirty="0" smtClean="0"/>
          </a:p>
          <a:p>
            <a:pPr lvl="1" eaLnBrk="1" hangingPunct="1">
              <a:defRPr/>
            </a:pPr>
            <a:endParaRPr lang="en-US" altLang="zh-CN" dirty="0" smtClean="0"/>
          </a:p>
          <a:p>
            <a:pPr lvl="1" eaLnBrk="1" hangingPunct="1">
              <a:defRPr/>
            </a:pPr>
            <a:r>
              <a:rPr lang="en-US" altLang="zh-CN" dirty="0" smtClean="0"/>
              <a:t>An </a:t>
            </a:r>
            <a:r>
              <a:rPr lang="en-US" altLang="zh-CN" dirty="0" smtClean="0">
                <a:solidFill>
                  <a:srgbClr val="FF0066"/>
                </a:solidFill>
              </a:rPr>
              <a:t>agent</a:t>
            </a:r>
            <a:r>
              <a:rPr lang="en-US" altLang="zh-CN" dirty="0" smtClean="0"/>
              <a:t> is any entity whose state is viewed as consisting of mental components such as beliefs, capabilities, choices, and commitments.</a:t>
            </a:r>
          </a:p>
        </p:txBody>
      </p:sp>
      <p:sp>
        <p:nvSpPr>
          <p:cNvPr id="94212" name="Line 4"/>
          <p:cNvSpPr>
            <a:spLocks noChangeShapeType="1"/>
          </p:cNvSpPr>
          <p:nvPr/>
        </p:nvSpPr>
        <p:spPr bwMode="auto">
          <a:xfrm>
            <a:off x="2916238" y="2636838"/>
            <a:ext cx="15113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4213" name="WordArt 5"/>
          <p:cNvSpPr>
            <a:spLocks noChangeArrowheads="1" noChangeShapeType="1" noTextEdit="1"/>
          </p:cNvSpPr>
          <p:nvPr/>
        </p:nvSpPr>
        <p:spPr bwMode="auto">
          <a:xfrm>
            <a:off x="4787900" y="4437063"/>
            <a:ext cx="2514600" cy="1152525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altLang="zh-CN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Comic Sans MS" panose="030F0702030302020204" pitchFamily="66" charset="0"/>
              </a:rPr>
              <a:t>Strong notion</a:t>
            </a:r>
            <a:endParaRPr lang="zh-CN" altLang="en-US" sz="3600" b="1" kern="10">
              <a:ln w="9525">
                <a:solidFill>
                  <a:srgbClr val="CC99FF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6600CC"/>
                  </a:gs>
                  <a:gs pos="100000">
                    <a:srgbClr val="CC00CC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94214" name="AutoShape 6"/>
          <p:cNvSpPr>
            <a:spLocks noChangeArrowheads="1"/>
          </p:cNvSpPr>
          <p:nvPr/>
        </p:nvSpPr>
        <p:spPr bwMode="auto">
          <a:xfrm>
            <a:off x="7308850" y="2636838"/>
            <a:ext cx="1079500" cy="4318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2400" b="0">
              <a:solidFill>
                <a:schemeClr val="accent1"/>
              </a:solidFill>
              <a:ea typeface="宋体" panose="02010600030101010101" pitchFamily="2" charset="-122"/>
            </a:endParaRPr>
          </a:p>
        </p:txBody>
      </p:sp>
      <p:sp>
        <p:nvSpPr>
          <p:cNvPr id="94215" name="AutoShape 7"/>
          <p:cNvSpPr>
            <a:spLocks noChangeArrowheads="1"/>
          </p:cNvSpPr>
          <p:nvPr/>
        </p:nvSpPr>
        <p:spPr bwMode="auto">
          <a:xfrm>
            <a:off x="1116013" y="3068638"/>
            <a:ext cx="1727200" cy="4318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2400" b="0">
              <a:solidFill>
                <a:schemeClr val="accent1"/>
              </a:solidFill>
              <a:ea typeface="宋体" panose="02010600030101010101" pitchFamily="2" charset="-122"/>
            </a:endParaRPr>
          </a:p>
        </p:txBody>
      </p:sp>
      <p:sp>
        <p:nvSpPr>
          <p:cNvPr id="94216" name="AutoShape 8"/>
          <p:cNvSpPr>
            <a:spLocks noChangeArrowheads="1"/>
          </p:cNvSpPr>
          <p:nvPr/>
        </p:nvSpPr>
        <p:spPr bwMode="auto">
          <a:xfrm>
            <a:off x="2987675" y="3068638"/>
            <a:ext cx="1152525" cy="4318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2400" b="0">
              <a:solidFill>
                <a:schemeClr val="accent1"/>
              </a:solidFill>
              <a:ea typeface="宋体" panose="02010600030101010101" pitchFamily="2" charset="-122"/>
            </a:endParaRPr>
          </a:p>
        </p:txBody>
      </p:sp>
      <p:sp>
        <p:nvSpPr>
          <p:cNvPr id="94217" name="AutoShape 9"/>
          <p:cNvSpPr>
            <a:spLocks noChangeArrowheads="1"/>
          </p:cNvSpPr>
          <p:nvPr/>
        </p:nvSpPr>
        <p:spPr bwMode="auto">
          <a:xfrm>
            <a:off x="5003800" y="3068638"/>
            <a:ext cx="2016125" cy="4318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2400" b="0">
              <a:solidFill>
                <a:schemeClr val="accent1"/>
              </a:solidFill>
              <a:ea typeface="宋体" panose="02010600030101010101" pitchFamily="2" charset="-122"/>
            </a:endParaRPr>
          </a:p>
        </p:txBody>
      </p:sp>
      <p:pic>
        <p:nvPicPr>
          <p:cNvPr id="16395" name="Picture 11" descr="http://multiagent.stanford.edu/images/Yoav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75" y="3860800"/>
            <a:ext cx="1844675" cy="2424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94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9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94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94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4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4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2" grpId="0" animBg="1"/>
      <p:bldP spid="94213" grpId="0" animBg="1"/>
      <p:bldP spid="94214" grpId="0" animBg="1" autoUpdateAnimBg="0"/>
      <p:bldP spid="94215" grpId="0" animBg="1" autoUpdateAnimBg="0"/>
      <p:bldP spid="94216" grpId="0" animBg="1" autoUpdateAnimBg="0"/>
      <p:bldP spid="94217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196975"/>
            <a:ext cx="5657850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What is an Agent?</a:t>
            </a:r>
          </a:p>
        </p:txBody>
      </p:sp>
      <p:sp>
        <p:nvSpPr>
          <p:cNvPr id="96262" name="Rectangle 6"/>
          <p:cNvSpPr>
            <a:spLocks noChangeArrowheads="1"/>
          </p:cNvSpPr>
          <p:nvPr/>
        </p:nvSpPr>
        <p:spPr bwMode="auto">
          <a:xfrm>
            <a:off x="1403350" y="5715000"/>
            <a:ext cx="72072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1" hangingPunct="1">
              <a:defRPr/>
            </a:pPr>
            <a:r>
              <a:rPr lang="zh-CN" altLang="en-US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  <a:t>有点乱，捋一捋</a:t>
            </a:r>
            <a:r>
              <a:rPr lang="en-US" altLang="zh-CN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  <a:t>…</a:t>
            </a:r>
          </a:p>
        </p:txBody>
      </p:sp>
    </p:spTree>
  </p:cSld>
  <p:clrMapOvr>
    <a:masterClrMapping/>
  </p:clrMapOvr>
  <p:transition>
    <p:sndAc>
      <p:stSnd>
        <p:snd r:embed="rId2" name="赵本山_卖担架(功夫)_01.wav"/>
      </p:stSnd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What is an Agent?</a:t>
            </a:r>
          </a:p>
        </p:txBody>
      </p:sp>
      <p:pic>
        <p:nvPicPr>
          <p:cNvPr id="204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815975"/>
            <a:ext cx="5580062" cy="361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3575" y="4033838"/>
            <a:ext cx="5940425" cy="2808287"/>
          </a:xfrm>
          <a:solidFill>
            <a:schemeClr val="bg1">
              <a:alpha val="50000"/>
            </a:schemeClr>
          </a:solidFill>
        </p:spPr>
        <p:txBody>
          <a:bodyPr/>
          <a:lstStyle/>
          <a:p>
            <a:pPr eaLnBrk="1" hangingPunct="1">
              <a:spcBef>
                <a:spcPts val="0"/>
              </a:spcBef>
              <a:defRPr/>
            </a:pPr>
            <a:r>
              <a:rPr lang="en-US" altLang="zh-CN" sz="2400" dirty="0" smtClean="0"/>
              <a:t>Real or virtual entity</a:t>
            </a:r>
          </a:p>
          <a:p>
            <a:pPr eaLnBrk="1" hangingPunct="1">
              <a:spcBef>
                <a:spcPts val="0"/>
              </a:spcBef>
              <a:defRPr/>
            </a:pPr>
            <a:r>
              <a:rPr lang="en-US" altLang="zh-CN" sz="2400" dirty="0" smtClean="0"/>
              <a:t>Evolves in an environment</a:t>
            </a:r>
          </a:p>
          <a:p>
            <a:pPr eaLnBrk="1" hangingPunct="1">
              <a:spcBef>
                <a:spcPts val="0"/>
              </a:spcBef>
              <a:defRPr/>
            </a:pPr>
            <a:r>
              <a:rPr lang="en-US" altLang="zh-CN" sz="2400" dirty="0" smtClean="0"/>
              <a:t>Is able to perceive this environment</a:t>
            </a:r>
          </a:p>
          <a:p>
            <a:pPr eaLnBrk="1" hangingPunct="1">
              <a:spcBef>
                <a:spcPts val="0"/>
              </a:spcBef>
              <a:defRPr/>
            </a:pPr>
            <a:r>
              <a:rPr lang="en-US" altLang="zh-CN" sz="2400" dirty="0" smtClean="0"/>
              <a:t>Is able to act in this environment</a:t>
            </a:r>
          </a:p>
          <a:p>
            <a:pPr eaLnBrk="1" hangingPunct="1">
              <a:spcBef>
                <a:spcPts val="0"/>
              </a:spcBef>
              <a:defRPr/>
            </a:pPr>
            <a:r>
              <a:rPr lang="en-US" altLang="zh-CN" sz="2400" dirty="0" smtClean="0"/>
              <a:t>Can communicate with other agents</a:t>
            </a:r>
          </a:p>
          <a:p>
            <a:pPr eaLnBrk="1" hangingPunct="1">
              <a:spcBef>
                <a:spcPts val="0"/>
              </a:spcBef>
              <a:defRPr/>
            </a:pPr>
            <a:r>
              <a:rPr lang="en-US" altLang="zh-CN" sz="2400" dirty="0" smtClean="0"/>
              <a:t>Exhibits an autonomous behavior</a:t>
            </a:r>
          </a:p>
          <a:p>
            <a:pPr eaLnBrk="1" hangingPunct="1">
              <a:spcBef>
                <a:spcPts val="0"/>
              </a:spcBef>
              <a:defRPr/>
            </a:pPr>
            <a:r>
              <a:rPr lang="en-US" altLang="zh-CN" sz="2400" dirty="0" smtClean="0"/>
              <a:t>Reactive or cognitive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What is an Agent?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5638800" cy="5562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Russel and Norvig</a:t>
            </a:r>
          </a:p>
          <a:p>
            <a:pPr lvl="1" eaLnBrk="1" hangingPunct="1">
              <a:defRPr/>
            </a:pPr>
            <a:endParaRPr lang="en-US" altLang="zh-CN" smtClean="0"/>
          </a:p>
          <a:p>
            <a:pPr lvl="1" eaLnBrk="1" hangingPunct="1">
              <a:defRPr/>
            </a:pPr>
            <a:r>
              <a:rPr lang="en-US" altLang="zh-CN" smtClean="0"/>
              <a:t>An </a:t>
            </a:r>
            <a:r>
              <a:rPr lang="en-US" altLang="zh-CN" smtClean="0">
                <a:solidFill>
                  <a:srgbClr val="FF0000"/>
                </a:solidFill>
              </a:rPr>
              <a:t>agent</a:t>
            </a:r>
            <a:r>
              <a:rPr lang="en-US" altLang="zh-CN" smtClean="0"/>
              <a:t> is anything that can be viewed as perceiving its environment through sensors and acting upon that environment through effectors.</a:t>
            </a:r>
          </a:p>
        </p:txBody>
      </p:sp>
      <p:sp>
        <p:nvSpPr>
          <p:cNvPr id="88070" name="Line 6"/>
          <p:cNvSpPr>
            <a:spLocks noChangeShapeType="1"/>
          </p:cNvSpPr>
          <p:nvPr/>
        </p:nvSpPr>
        <p:spPr bwMode="auto">
          <a:xfrm>
            <a:off x="2916238" y="2636838"/>
            <a:ext cx="12954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71" name="AutoShape 7"/>
          <p:cNvSpPr>
            <a:spLocks noChangeArrowheads="1"/>
          </p:cNvSpPr>
          <p:nvPr/>
        </p:nvSpPr>
        <p:spPr bwMode="auto">
          <a:xfrm>
            <a:off x="3059113" y="2708275"/>
            <a:ext cx="1657350" cy="360363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2400" b="0">
              <a:solidFill>
                <a:schemeClr val="accent1"/>
              </a:solidFill>
              <a:ea typeface="宋体" panose="02010600030101010101" pitchFamily="2" charset="-122"/>
            </a:endParaRPr>
          </a:p>
        </p:txBody>
      </p:sp>
      <p:sp>
        <p:nvSpPr>
          <p:cNvPr id="88072" name="AutoShape 8"/>
          <p:cNvSpPr>
            <a:spLocks noChangeArrowheads="1"/>
          </p:cNvSpPr>
          <p:nvPr/>
        </p:nvSpPr>
        <p:spPr bwMode="auto">
          <a:xfrm>
            <a:off x="1763713" y="3573463"/>
            <a:ext cx="1008062" cy="360362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2400" b="0">
              <a:solidFill>
                <a:schemeClr val="accent1"/>
              </a:solidFill>
              <a:ea typeface="宋体" panose="02010600030101010101" pitchFamily="2" charset="-122"/>
            </a:endParaRPr>
          </a:p>
        </p:txBody>
      </p:sp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6" r="6473" b="34837"/>
          <a:stretch>
            <a:fillRect/>
          </a:stretch>
        </p:blipFill>
        <p:spPr bwMode="auto">
          <a:xfrm>
            <a:off x="1908175" y="4508500"/>
            <a:ext cx="2444750" cy="202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 descr="norvigP_2632"/>
          <p:cNvPicPr>
            <a:picLocks noChangeAspect="1" noChangeArrowheads="1"/>
          </p:cNvPicPr>
          <p:nvPr/>
        </p:nvPicPr>
        <p:blipFill>
          <a:blip r:embed="rId3"/>
          <a:srcRect l="11476" r="8449"/>
          <a:stretch>
            <a:fillRect/>
          </a:stretch>
        </p:blipFill>
        <p:spPr bwMode="auto">
          <a:xfrm>
            <a:off x="5832475" y="4516438"/>
            <a:ext cx="2447925" cy="203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3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403350"/>
            <a:ext cx="2382838" cy="297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0" grpId="0" animBg="1"/>
      <p:bldP spid="88071" grpId="0" animBg="1" autoUpdateAnimBg="0"/>
      <p:bldP spid="88072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What is an Agent?</a:t>
            </a:r>
          </a:p>
        </p:txBody>
      </p:sp>
      <p:graphicFrame>
        <p:nvGraphicFramePr>
          <p:cNvPr id="22531" name="Object 1030"/>
          <p:cNvGraphicFramePr>
            <a:graphicFrameLocks noChangeAspect="1"/>
          </p:cNvGraphicFramePr>
          <p:nvPr/>
        </p:nvGraphicFramePr>
        <p:xfrm>
          <a:off x="2268538" y="1844675"/>
          <a:ext cx="4264025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9" name="公式" r:id="rId3" imgW="510565" imgH="91440" progId="Equation.3">
                  <p:embed/>
                </p:oleObj>
              </mc:Choice>
              <mc:Fallback>
                <p:oleObj name="公式" r:id="rId3" imgW="510565" imgH="91440" progId="Equation.3">
                  <p:embed/>
                  <p:pic>
                    <p:nvPicPr>
                      <p:cNvPr id="0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844675"/>
                        <a:ext cx="4264025" cy="150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2" name="Object 1032"/>
          <p:cNvGraphicFramePr>
            <a:graphicFrameLocks noChangeAspect="1"/>
          </p:cNvGraphicFramePr>
          <p:nvPr/>
        </p:nvGraphicFramePr>
        <p:xfrm>
          <a:off x="1835150" y="3429000"/>
          <a:ext cx="4849813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0" name="公式" r:id="rId5" imgW="594212" imgH="91440" progId="Equation.3">
                  <p:embed/>
                </p:oleObj>
              </mc:Choice>
              <mc:Fallback>
                <p:oleObj name="公式" r:id="rId5" imgW="594212" imgH="91440" progId="Equation.3">
                  <p:embed/>
                  <p:pic>
                    <p:nvPicPr>
                      <p:cNvPr id="0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429000"/>
                        <a:ext cx="4849813" cy="150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Review</a:t>
            </a:r>
          </a:p>
        </p:txBody>
      </p:sp>
      <p:pic>
        <p:nvPicPr>
          <p:cNvPr id="4099" name="Picture 5" descr="computerbr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052513"/>
            <a:ext cx="2327275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2276475"/>
            <a:ext cx="1454150" cy="170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900" y="3716338"/>
            <a:ext cx="1655763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663" y="5157788"/>
            <a:ext cx="1985962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9015413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Agent in Chinese Literatures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Agent</a:t>
            </a:r>
          </a:p>
          <a:p>
            <a:pPr eaLnBrk="1" hangingPunct="1">
              <a:defRPr/>
            </a:pPr>
            <a:r>
              <a:rPr lang="zh-CN" altLang="en-US" smtClean="0"/>
              <a:t>智能体</a:t>
            </a:r>
          </a:p>
          <a:p>
            <a:pPr eaLnBrk="1" hangingPunct="1">
              <a:defRPr/>
            </a:pPr>
            <a:r>
              <a:rPr lang="zh-CN" altLang="en-US" smtClean="0"/>
              <a:t>主体</a:t>
            </a:r>
          </a:p>
          <a:p>
            <a:pPr eaLnBrk="1" hangingPunct="1">
              <a:defRPr/>
            </a:pPr>
            <a:r>
              <a:rPr lang="zh-CN" altLang="en-US" smtClean="0"/>
              <a:t>智能主体</a:t>
            </a:r>
          </a:p>
          <a:p>
            <a:pPr eaLnBrk="1" hangingPunct="1">
              <a:defRPr/>
            </a:pPr>
            <a:r>
              <a:rPr lang="zh-CN" altLang="en-US" smtClean="0"/>
              <a:t>代理</a:t>
            </a:r>
          </a:p>
          <a:p>
            <a:pPr eaLnBrk="1" hangingPunct="1">
              <a:defRPr/>
            </a:pPr>
            <a:r>
              <a:rPr lang="zh-CN" altLang="en-US" smtClean="0"/>
              <a:t>智能代理</a:t>
            </a:r>
          </a:p>
          <a:p>
            <a:pPr eaLnBrk="1" hangingPunct="1">
              <a:defRPr/>
            </a:pPr>
            <a:r>
              <a:rPr lang="zh-CN" altLang="en-US" smtClean="0"/>
              <a:t>艾真体</a:t>
            </a:r>
          </a:p>
        </p:txBody>
      </p:sp>
      <p:grpSp>
        <p:nvGrpSpPr>
          <p:cNvPr id="23556" name="Group 19"/>
          <p:cNvGrpSpPr>
            <a:grpSpLocks/>
          </p:cNvGrpSpPr>
          <p:nvPr/>
        </p:nvGrpSpPr>
        <p:grpSpPr bwMode="auto">
          <a:xfrm>
            <a:off x="3419475" y="836613"/>
            <a:ext cx="2159000" cy="2952750"/>
            <a:chOff x="2154" y="527"/>
            <a:chExt cx="1360" cy="1860"/>
          </a:xfrm>
        </p:grpSpPr>
        <p:pic>
          <p:nvPicPr>
            <p:cNvPr id="97289" name="Picture 9" descr="50qz-13_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0" y="799"/>
              <a:ext cx="900" cy="135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566" name="Oval 13"/>
            <p:cNvSpPr>
              <a:spLocks noChangeArrowheads="1"/>
            </p:cNvSpPr>
            <p:nvPr/>
          </p:nvSpPr>
          <p:spPr bwMode="auto">
            <a:xfrm>
              <a:off x="2154" y="527"/>
              <a:ext cx="1360" cy="1860"/>
            </a:xfrm>
            <a:prstGeom prst="ellipse">
              <a:avLst/>
            </a:prstGeom>
            <a:gradFill rotWithShape="1">
              <a:gsLst>
                <a:gs pos="0">
                  <a:srgbClr val="66FFFF">
                    <a:alpha val="25000"/>
                  </a:srgb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F"/>
                <a:defRPr kumimoji="1" sz="32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2400" b="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7290" name="Text Box 10"/>
            <p:cNvSpPr txBox="1">
              <a:spLocks noChangeArrowheads="1"/>
            </p:cNvSpPr>
            <p:nvPr/>
          </p:nvSpPr>
          <p:spPr bwMode="auto">
            <a:xfrm>
              <a:off x="2380" y="1842"/>
              <a:ext cx="8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zh-CN" altLang="en-US" sz="20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石纯一</a:t>
              </a:r>
            </a:p>
          </p:txBody>
        </p:sp>
      </p:grpSp>
      <p:grpSp>
        <p:nvGrpSpPr>
          <p:cNvPr id="23557" name="Group 20"/>
          <p:cNvGrpSpPr>
            <a:grpSpLocks/>
          </p:cNvGrpSpPr>
          <p:nvPr/>
        </p:nvGrpSpPr>
        <p:grpSpPr bwMode="auto">
          <a:xfrm>
            <a:off x="5724525" y="1484313"/>
            <a:ext cx="2303463" cy="3095625"/>
            <a:chOff x="3606" y="935"/>
            <a:chExt cx="1451" cy="1950"/>
          </a:xfrm>
        </p:grpSpPr>
        <p:pic>
          <p:nvPicPr>
            <p:cNvPr id="97285" name="Picture 5" descr="b12_2t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8" y="1252"/>
              <a:ext cx="996" cy="12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563" name="Oval 14"/>
            <p:cNvSpPr>
              <a:spLocks noChangeArrowheads="1"/>
            </p:cNvSpPr>
            <p:nvPr/>
          </p:nvSpPr>
          <p:spPr bwMode="auto">
            <a:xfrm>
              <a:off x="3606" y="935"/>
              <a:ext cx="1451" cy="1950"/>
            </a:xfrm>
            <a:prstGeom prst="ellipse">
              <a:avLst/>
            </a:prstGeom>
            <a:gradFill rotWithShape="1">
              <a:gsLst>
                <a:gs pos="0">
                  <a:srgbClr val="66FFFF">
                    <a:alpha val="25000"/>
                  </a:srgb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F"/>
                <a:defRPr kumimoji="1" sz="32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7291" name="Text Box 11"/>
            <p:cNvSpPr txBox="1">
              <a:spLocks noChangeArrowheads="1"/>
            </p:cNvSpPr>
            <p:nvPr/>
          </p:nvSpPr>
          <p:spPr bwMode="auto">
            <a:xfrm>
              <a:off x="3924" y="2250"/>
              <a:ext cx="8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zh-CN" altLang="en-US" sz="20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史忠植</a:t>
              </a:r>
            </a:p>
          </p:txBody>
        </p:sp>
      </p:grpSp>
      <p:grpSp>
        <p:nvGrpSpPr>
          <p:cNvPr id="23558" name="Group 22"/>
          <p:cNvGrpSpPr>
            <a:grpSpLocks/>
          </p:cNvGrpSpPr>
          <p:nvPr/>
        </p:nvGrpSpPr>
        <p:grpSpPr bwMode="auto">
          <a:xfrm>
            <a:off x="3779838" y="4005263"/>
            <a:ext cx="2159000" cy="2636837"/>
            <a:chOff x="2381" y="2523"/>
            <a:chExt cx="1360" cy="1661"/>
          </a:xfrm>
        </p:grpSpPr>
        <p:pic>
          <p:nvPicPr>
            <p:cNvPr id="97287" name="Picture 7" descr="280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3" y="2840"/>
              <a:ext cx="900" cy="108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560" name="Oval 15"/>
            <p:cNvSpPr>
              <a:spLocks noChangeArrowheads="1"/>
            </p:cNvSpPr>
            <p:nvPr/>
          </p:nvSpPr>
          <p:spPr bwMode="auto">
            <a:xfrm>
              <a:off x="2381" y="2523"/>
              <a:ext cx="1360" cy="1661"/>
            </a:xfrm>
            <a:prstGeom prst="ellipse">
              <a:avLst/>
            </a:prstGeom>
            <a:gradFill rotWithShape="1">
              <a:gsLst>
                <a:gs pos="0">
                  <a:srgbClr val="66FFFF">
                    <a:alpha val="25000"/>
                  </a:srgb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F"/>
                <a:defRPr kumimoji="1" sz="32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 b="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7292" name="Text Box 12"/>
            <p:cNvSpPr txBox="1">
              <a:spLocks noChangeArrowheads="1"/>
            </p:cNvSpPr>
            <p:nvPr/>
          </p:nvSpPr>
          <p:spPr bwMode="auto">
            <a:xfrm>
              <a:off x="2698" y="3657"/>
              <a:ext cx="86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zh-CN" altLang="en-US" sz="20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蔡自兴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The Properties of Agents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Autonomy</a:t>
            </a:r>
            <a:r>
              <a:rPr lang="zh-CN" altLang="en-US" dirty="0" smtClean="0"/>
              <a:t>（自主性）</a:t>
            </a:r>
          </a:p>
          <a:p>
            <a:pPr lvl="1" eaLnBrk="1" hangingPunct="1">
              <a:defRPr/>
            </a:pPr>
            <a:endParaRPr lang="zh-CN" altLang="en-US" dirty="0" smtClean="0"/>
          </a:p>
          <a:p>
            <a:pPr lvl="1" eaLnBrk="1" hangingPunct="1">
              <a:defRPr/>
            </a:pPr>
            <a:r>
              <a:rPr lang="en-US" altLang="zh-CN" dirty="0" smtClean="0"/>
              <a:t>Agents operate without the direct intervention of humans or others, and have some kind of control over their actions and internal state.</a:t>
            </a:r>
          </a:p>
        </p:txBody>
      </p:sp>
      <p:pic>
        <p:nvPicPr>
          <p:cNvPr id="24580" name="Picture 7" descr="automation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133850"/>
            <a:ext cx="305752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The Properties of Agents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Social ability</a:t>
            </a:r>
            <a:r>
              <a:rPr lang="zh-CN" altLang="en-US" dirty="0" smtClean="0"/>
              <a:t>（社会性）</a:t>
            </a:r>
          </a:p>
          <a:p>
            <a:pPr lvl="1" eaLnBrk="1" hangingPunct="1">
              <a:defRPr/>
            </a:pPr>
            <a:endParaRPr lang="zh-CN" altLang="en-US" dirty="0" smtClean="0"/>
          </a:p>
          <a:p>
            <a:pPr lvl="1" eaLnBrk="1" hangingPunct="1">
              <a:defRPr/>
            </a:pPr>
            <a:r>
              <a:rPr lang="en-US" altLang="zh-CN" dirty="0" smtClean="0"/>
              <a:t>Agents interact with other agents (and possibly humans) via some kind of agent-communication language.</a:t>
            </a:r>
          </a:p>
        </p:txBody>
      </p:sp>
      <p:pic>
        <p:nvPicPr>
          <p:cNvPr id="25604" name="Picture 5" descr="robots-learn-social-skills-149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4149725"/>
            <a:ext cx="207645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The Properties of Agents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Reactivity</a:t>
            </a:r>
            <a:r>
              <a:rPr lang="zh-CN" altLang="en-US" dirty="0" smtClean="0"/>
              <a:t>（反应性）</a:t>
            </a:r>
          </a:p>
          <a:p>
            <a:pPr lvl="1" eaLnBrk="1" hangingPunct="1">
              <a:defRPr/>
            </a:pPr>
            <a:endParaRPr lang="zh-CN" altLang="en-US" dirty="0" smtClean="0"/>
          </a:p>
          <a:p>
            <a:pPr lvl="1" eaLnBrk="1" hangingPunct="1">
              <a:defRPr/>
            </a:pPr>
            <a:r>
              <a:rPr lang="en-US" altLang="zh-CN" dirty="0" smtClean="0"/>
              <a:t>Agents perceive their environment, (which may be the physical world, a user via a graphical user interface, a collection of other agents, the Internet, or perhaps all of these combined), and respond in a timely fashion to changes that occur in it.</a:t>
            </a:r>
          </a:p>
        </p:txBody>
      </p:sp>
      <p:pic>
        <p:nvPicPr>
          <p:cNvPr id="26628" name="Picture 7" descr="photo: Infanoid looking at a toy together with a per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4635500"/>
            <a:ext cx="273685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The Properties of Agents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Pro-activeness</a:t>
            </a:r>
            <a:r>
              <a:rPr lang="zh-CN" altLang="en-US" dirty="0" smtClean="0"/>
              <a:t>（主动性）</a:t>
            </a:r>
          </a:p>
          <a:p>
            <a:pPr lvl="1" eaLnBrk="1" hangingPunct="1">
              <a:defRPr/>
            </a:pPr>
            <a:endParaRPr lang="zh-CN" altLang="en-US" dirty="0" smtClean="0"/>
          </a:p>
          <a:p>
            <a:pPr lvl="1" eaLnBrk="1" hangingPunct="1">
              <a:defRPr/>
            </a:pPr>
            <a:r>
              <a:rPr lang="en-US" altLang="zh-CN" dirty="0" smtClean="0"/>
              <a:t>Agents do not simply act in response to their environment, they are able to exhibit goal-directed behavior by taking the initiative.</a:t>
            </a:r>
          </a:p>
        </p:txBody>
      </p:sp>
      <p:pic>
        <p:nvPicPr>
          <p:cNvPr id="27652" name="Picture 5" descr="photo: Infanoid holding a yellow ball in the left h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75" y="4365625"/>
            <a:ext cx="2736850" cy="236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The Attitudes of Agents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系统描述的几种立场</a:t>
            </a:r>
          </a:p>
          <a:p>
            <a:pPr lvl="1" eaLnBrk="1" hangingPunct="1">
              <a:defRPr/>
            </a:pPr>
            <a:endParaRPr lang="zh-CN" altLang="en-US" smtClean="0"/>
          </a:p>
          <a:p>
            <a:pPr lvl="1" eaLnBrk="1" hangingPunct="1">
              <a:defRPr/>
            </a:pPr>
            <a:r>
              <a:rPr lang="en-US" altLang="zh-CN" smtClean="0"/>
              <a:t>Physical stance</a:t>
            </a:r>
            <a:r>
              <a:rPr lang="zh-CN" altLang="en-US" smtClean="0"/>
              <a:t>（物理立场）</a:t>
            </a:r>
          </a:p>
          <a:p>
            <a:pPr lvl="1" eaLnBrk="1" hangingPunct="1">
              <a:defRPr/>
            </a:pPr>
            <a:r>
              <a:rPr lang="en-US" altLang="zh-CN" smtClean="0"/>
              <a:t>Design stance</a:t>
            </a:r>
            <a:r>
              <a:rPr lang="zh-CN" altLang="en-US" smtClean="0"/>
              <a:t>（设计立场）</a:t>
            </a:r>
          </a:p>
          <a:p>
            <a:pPr lvl="1" eaLnBrk="1" hangingPunct="1">
              <a:defRPr/>
            </a:pPr>
            <a:r>
              <a:rPr lang="en-US" altLang="zh-CN" smtClean="0"/>
              <a:t>Intentional stance</a:t>
            </a:r>
            <a:r>
              <a:rPr lang="zh-CN" altLang="en-US" smtClean="0"/>
              <a:t>（意识立场）</a:t>
            </a: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2411413" y="5516563"/>
            <a:ext cx="2232025" cy="865187"/>
          </a:xfrm>
          <a:prstGeom prst="foldedCorner">
            <a:avLst>
              <a:gd name="adj" fmla="val 12500"/>
            </a:avLst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135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zh-CN" alt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　物理立场　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4284663" y="4221163"/>
            <a:ext cx="2232025" cy="865187"/>
          </a:xfrm>
          <a:prstGeom prst="foldedCorner">
            <a:avLst>
              <a:gd name="adj" fmla="val 12500"/>
            </a:avLst>
          </a:prstGeom>
          <a:solidFill>
            <a:srgbClr val="BD9F1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135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　设计立场　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227763" y="2995613"/>
            <a:ext cx="2232025" cy="865187"/>
          </a:xfrm>
          <a:prstGeom prst="foldedCorner">
            <a:avLst>
              <a:gd name="adj" fmla="val 12500"/>
            </a:avLst>
          </a:prstGeom>
          <a:solidFill>
            <a:srgbClr val="0066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135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zh-CN" altLang="en-US" b="1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　意向立场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The Attitudes of Agents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物理</a:t>
            </a:r>
            <a:r>
              <a:rPr lang="zh-CN" altLang="en-US" dirty="0" smtClean="0"/>
              <a:t>立场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4308475"/>
            <a:ext cx="1368425" cy="128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Freeform 5"/>
          <p:cNvSpPr>
            <a:spLocks/>
          </p:cNvSpPr>
          <p:nvPr/>
        </p:nvSpPr>
        <p:spPr bwMode="auto">
          <a:xfrm>
            <a:off x="1871663" y="2276475"/>
            <a:ext cx="7308850" cy="4581525"/>
          </a:xfrm>
          <a:custGeom>
            <a:avLst/>
            <a:gdLst>
              <a:gd name="T0" fmla="*/ 0 w 4536"/>
              <a:gd name="T1" fmla="*/ 2147483646 h 2798"/>
              <a:gd name="T2" fmla="*/ 2147483646 w 4536"/>
              <a:gd name="T3" fmla="*/ 2147483646 h 2798"/>
              <a:gd name="T4" fmla="*/ 2147483646 w 4536"/>
              <a:gd name="T5" fmla="*/ 2147483646 h 279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536" h="2798">
                <a:moveTo>
                  <a:pt x="0" y="1528"/>
                </a:moveTo>
                <a:cubicBezTo>
                  <a:pt x="325" y="764"/>
                  <a:pt x="650" y="0"/>
                  <a:pt x="1406" y="212"/>
                </a:cubicBezTo>
                <a:cubicBezTo>
                  <a:pt x="2162" y="424"/>
                  <a:pt x="3349" y="1611"/>
                  <a:pt x="4536" y="2798"/>
                </a:cubicBezTo>
              </a:path>
            </a:pathLst>
          </a:custGeom>
          <a:noFill/>
          <a:ln w="28575" cmpd="sng">
            <a:solidFill>
              <a:srgbClr val="00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" name="Oval 6"/>
          <p:cNvSpPr>
            <a:spLocks noChangeArrowheads="1"/>
          </p:cNvSpPr>
          <p:nvPr/>
        </p:nvSpPr>
        <p:spPr bwMode="auto">
          <a:xfrm>
            <a:off x="1763713" y="4724400"/>
            <a:ext cx="287337" cy="28892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0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grpSp>
        <p:nvGrpSpPr>
          <p:cNvPr id="49" name="Group 7"/>
          <p:cNvGrpSpPr>
            <a:grpSpLocks/>
          </p:cNvGrpSpPr>
          <p:nvPr/>
        </p:nvGrpSpPr>
        <p:grpSpPr bwMode="auto">
          <a:xfrm>
            <a:off x="1835150" y="1773238"/>
            <a:ext cx="6696075" cy="3265487"/>
            <a:chOff x="1156" y="1117"/>
            <a:chExt cx="4218" cy="2057"/>
          </a:xfrm>
        </p:grpSpPr>
        <p:sp>
          <p:nvSpPr>
            <p:cNvPr id="29707" name="Line 8"/>
            <p:cNvSpPr>
              <a:spLocks noChangeShapeType="1"/>
            </p:cNvSpPr>
            <p:nvPr/>
          </p:nvSpPr>
          <p:spPr bwMode="auto">
            <a:xfrm>
              <a:off x="1156" y="3067"/>
              <a:ext cx="390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8" name="Line 9"/>
            <p:cNvSpPr>
              <a:spLocks noChangeShapeType="1"/>
            </p:cNvSpPr>
            <p:nvPr/>
          </p:nvSpPr>
          <p:spPr bwMode="auto">
            <a:xfrm flipV="1">
              <a:off x="1156" y="1207"/>
              <a:ext cx="0" cy="18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Text Box 10"/>
            <p:cNvSpPr txBox="1">
              <a:spLocks noChangeArrowheads="1"/>
            </p:cNvSpPr>
            <p:nvPr/>
          </p:nvSpPr>
          <p:spPr bwMode="auto">
            <a:xfrm>
              <a:off x="5057" y="2886"/>
              <a:ext cx="3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X</a:t>
              </a:r>
            </a:p>
          </p:txBody>
        </p:sp>
        <p:sp>
          <p:nvSpPr>
            <p:cNvPr id="53" name="Text Box 11"/>
            <p:cNvSpPr txBox="1">
              <a:spLocks noChangeArrowheads="1"/>
            </p:cNvSpPr>
            <p:nvPr/>
          </p:nvSpPr>
          <p:spPr bwMode="auto">
            <a:xfrm>
              <a:off x="1202" y="1117"/>
              <a:ext cx="3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Y</a:t>
              </a:r>
            </a:p>
          </p:txBody>
        </p:sp>
        <p:sp>
          <p:nvSpPr>
            <p:cNvPr id="29711" name="Line 12"/>
            <p:cNvSpPr>
              <a:spLocks noChangeShapeType="1"/>
            </p:cNvSpPr>
            <p:nvPr/>
          </p:nvSpPr>
          <p:spPr bwMode="auto">
            <a:xfrm flipV="1">
              <a:off x="1156" y="1842"/>
              <a:ext cx="454" cy="12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2" name="Freeform 13"/>
            <p:cNvSpPr>
              <a:spLocks/>
            </p:cNvSpPr>
            <p:nvPr/>
          </p:nvSpPr>
          <p:spPr bwMode="auto">
            <a:xfrm>
              <a:off x="1338" y="2614"/>
              <a:ext cx="257" cy="453"/>
            </a:xfrm>
            <a:custGeom>
              <a:avLst/>
              <a:gdLst>
                <a:gd name="T0" fmla="*/ 181 w 257"/>
                <a:gd name="T1" fmla="*/ 453 h 453"/>
                <a:gd name="T2" fmla="*/ 227 w 257"/>
                <a:gd name="T3" fmla="*/ 181 h 453"/>
                <a:gd name="T4" fmla="*/ 0 w 257"/>
                <a:gd name="T5" fmla="*/ 0 h 45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57" h="453">
                  <a:moveTo>
                    <a:pt x="181" y="453"/>
                  </a:moveTo>
                  <a:cubicBezTo>
                    <a:pt x="219" y="354"/>
                    <a:pt x="257" y="256"/>
                    <a:pt x="227" y="181"/>
                  </a:cubicBezTo>
                  <a:cubicBezTo>
                    <a:pt x="197" y="106"/>
                    <a:pt x="98" y="53"/>
                    <a:pt x="0" y="0"/>
                  </a:cubicBezTo>
                </a:path>
              </a:pathLst>
            </a:custGeom>
            <a:noFill/>
            <a:ln w="12700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Text Box 14"/>
            <p:cNvSpPr txBox="1">
              <a:spLocks noChangeArrowheads="1"/>
            </p:cNvSpPr>
            <p:nvPr/>
          </p:nvSpPr>
          <p:spPr bwMode="auto">
            <a:xfrm>
              <a:off x="1429" y="1525"/>
              <a:ext cx="3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v</a:t>
              </a:r>
              <a:r>
                <a:rPr lang="en-US" altLang="zh-CN" b="1" baseline="-25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0</a:t>
              </a:r>
            </a:p>
          </p:txBody>
        </p:sp>
        <p:sp>
          <p:nvSpPr>
            <p:cNvPr id="57" name="Text Box 15"/>
            <p:cNvSpPr txBox="1">
              <a:spLocks noChangeArrowheads="1"/>
            </p:cNvSpPr>
            <p:nvPr/>
          </p:nvSpPr>
          <p:spPr bwMode="auto">
            <a:xfrm>
              <a:off x="1655" y="2659"/>
              <a:ext cx="3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b="1" i="1">
                  <a:effectLst>
                    <a:outerShdw blurRad="38100" dist="38100" dir="2700000" algn="tl">
                      <a:srgbClr val="C0C0C0"/>
                    </a:outerShdw>
                  </a:effectLst>
                  <a:sym typeface="Symbol" pitchFamily="18" charset="2"/>
                </a:rPr>
                <a:t></a:t>
              </a:r>
              <a:endParaRPr lang="zh-CN" altLang="en-US" b="1" baseline="-25000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endParaRPr>
            </a:p>
          </p:txBody>
        </p:sp>
      </p:grpSp>
      <p:graphicFrame>
        <p:nvGraphicFramePr>
          <p:cNvPr id="58" name="Object 16"/>
          <p:cNvGraphicFramePr>
            <a:graphicFrameLocks noChangeAspect="1"/>
          </p:cNvGraphicFramePr>
          <p:nvPr/>
        </p:nvGraphicFramePr>
        <p:xfrm>
          <a:off x="4953000" y="1370013"/>
          <a:ext cx="3290888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8" name="公式" r:id="rId4" imgW="1295351" imgH="495431" progId="Equation.3">
                  <p:embed/>
                </p:oleObj>
              </mc:Choice>
              <mc:Fallback>
                <p:oleObj name="公式" r:id="rId4" imgW="1295351" imgH="495431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370013"/>
                        <a:ext cx="3290888" cy="1423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WordArt 17"/>
          <p:cNvSpPr>
            <a:spLocks noChangeArrowheads="1" noChangeShapeType="1" noTextEdit="1"/>
          </p:cNvSpPr>
          <p:nvPr/>
        </p:nvSpPr>
        <p:spPr bwMode="auto">
          <a:xfrm>
            <a:off x="1304925" y="2882900"/>
            <a:ext cx="6534150" cy="1092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如何描述抛出小球的运动规律？</a:t>
            </a:r>
          </a:p>
        </p:txBody>
      </p:sp>
      <p:sp>
        <p:nvSpPr>
          <p:cNvPr id="60" name="WordArt 18"/>
          <p:cNvSpPr>
            <a:spLocks noChangeArrowheads="1" noChangeShapeType="1" noTextEdit="1"/>
          </p:cNvSpPr>
          <p:nvPr/>
        </p:nvSpPr>
        <p:spPr bwMode="auto">
          <a:xfrm>
            <a:off x="611188" y="5589588"/>
            <a:ext cx="7200900" cy="5032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19050">
                  <a:solidFill>
                    <a:srgbClr val="0066FF"/>
                  </a:solidFill>
                  <a:round/>
                  <a:headEnd/>
                  <a:tailEnd/>
                </a:ln>
                <a:solidFill>
                  <a:schemeClr val="hlink"/>
                </a:solidFill>
                <a:effectLst>
                  <a:outerShdw dist="35921" dir="2700000" algn="ctr" rotWithShape="0">
                    <a:schemeClr val="accent1"/>
                  </a:outerShdw>
                </a:effectLst>
                <a:latin typeface="宋体" panose="02010600030101010101" pitchFamily="2" charset="-122"/>
              </a:rPr>
              <a:t>描述简单的运动过程需要利用物理定律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6 -4.07407E-6 L -0.03924 0.10486 " pathEditMode="relative" ptsTypes="AA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6 L -0.03541 0.10394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24 0.10486 L -6.94444E-6 -4.07407E-6 " pathEditMode="relative" ptsTypes="AA">
                                      <p:cBhvr>
                                        <p:cTn id="29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24 0.10579 L -4.44444E-6 -3.7037E-6 " pathEditMode="relative" rAng="0" ptsTypes="AA">
                                      <p:cBhvr>
                                        <p:cTn id="31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3" y="-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33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0047 C 0.04948 -0.19051 0.09966 -0.38148 0.23559 -0.33055 C 0.37153 -0.27963 0.59306 0.0132 0.81476 0.30625 " pathEditMode="relative" ptsTypes="aaA">
                                      <p:cBhvr>
                                        <p:cTn id="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4100"/>
                            </p:stCondLst>
                            <p:childTnLst>
                              <p:par>
                                <p:cTn id="4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1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600"/>
                            </p:stCondLst>
                            <p:childTnLst>
                              <p:par>
                                <p:cTn id="5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8" grpId="1" animBg="1"/>
      <p:bldP spid="48" grpId="2" animBg="1"/>
      <p:bldP spid="59" grpId="0" animBg="1"/>
      <p:bldP spid="59" grpId="1" animBg="1"/>
      <p:bldP spid="6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The Attitudes of Agents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设计立场</a:t>
            </a:r>
          </a:p>
        </p:txBody>
      </p:sp>
      <p:sp>
        <p:nvSpPr>
          <p:cNvPr id="30724" name="Freeform 5"/>
          <p:cNvSpPr>
            <a:spLocks/>
          </p:cNvSpPr>
          <p:nvPr/>
        </p:nvSpPr>
        <p:spPr bwMode="auto">
          <a:xfrm>
            <a:off x="1871663" y="2276475"/>
            <a:ext cx="7308850" cy="4581525"/>
          </a:xfrm>
          <a:custGeom>
            <a:avLst/>
            <a:gdLst>
              <a:gd name="T0" fmla="*/ 0 w 4536"/>
              <a:gd name="T1" fmla="*/ 2147483646 h 2798"/>
              <a:gd name="T2" fmla="*/ 2147483646 w 4536"/>
              <a:gd name="T3" fmla="*/ 2147483646 h 2798"/>
              <a:gd name="T4" fmla="*/ 2147483646 w 4536"/>
              <a:gd name="T5" fmla="*/ 2147483646 h 279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536" h="2798">
                <a:moveTo>
                  <a:pt x="0" y="1528"/>
                </a:moveTo>
                <a:cubicBezTo>
                  <a:pt x="325" y="764"/>
                  <a:pt x="650" y="0"/>
                  <a:pt x="1406" y="212"/>
                </a:cubicBezTo>
                <a:cubicBezTo>
                  <a:pt x="2162" y="424"/>
                  <a:pt x="3349" y="1611"/>
                  <a:pt x="4536" y="2798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" name="WordArt 35"/>
          <p:cNvSpPr>
            <a:spLocks noChangeArrowheads="1" noChangeShapeType="1" noTextEdit="1"/>
          </p:cNvSpPr>
          <p:nvPr/>
        </p:nvSpPr>
        <p:spPr bwMode="auto">
          <a:xfrm>
            <a:off x="1187450" y="1412875"/>
            <a:ext cx="6534150" cy="1092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如何描述钟表的运行规律？</a:t>
            </a:r>
          </a:p>
        </p:txBody>
      </p:sp>
      <p:sp>
        <p:nvSpPr>
          <p:cNvPr id="66" name="WordArt 36"/>
          <p:cNvSpPr>
            <a:spLocks noChangeArrowheads="1" noChangeShapeType="1" noTextEdit="1"/>
          </p:cNvSpPr>
          <p:nvPr/>
        </p:nvSpPr>
        <p:spPr bwMode="auto">
          <a:xfrm>
            <a:off x="611188" y="5589588"/>
            <a:ext cx="7848600" cy="5032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19050">
                  <a:solidFill>
                    <a:srgbClr val="0066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chemeClr val="accent1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描述复杂的机械运动需要考虑设计结构</a:t>
            </a:r>
          </a:p>
        </p:txBody>
      </p:sp>
      <p:pic>
        <p:nvPicPr>
          <p:cNvPr id="30727" name="Picture 4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63" y="2644775"/>
            <a:ext cx="2519362" cy="251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713" name="Picture 4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473325"/>
            <a:ext cx="2862262" cy="286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54663" y="3213100"/>
            <a:ext cx="2447925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b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小时</a:t>
            </a:r>
            <a:r>
              <a:rPr lang="en-US" altLang="zh-CN" b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=60</a:t>
            </a:r>
            <a:r>
              <a:rPr lang="zh-CN" altLang="en-US" b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分钟</a:t>
            </a:r>
            <a:endParaRPr lang="en-US" altLang="zh-CN" b="1" dirty="0">
              <a:solidFill>
                <a:srgbClr val="0066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b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b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分钟</a:t>
            </a:r>
            <a:r>
              <a:rPr lang="en-US" altLang="zh-CN" b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=60</a:t>
            </a:r>
            <a:r>
              <a:rPr lang="zh-CN" altLang="en-US" b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秒钟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3" dur="60000" fill="hold"/>
                                        <p:tgtEl>
                                          <p:spTgt spid="287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The Attitudes of Agents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意识立场</a:t>
            </a:r>
          </a:p>
        </p:txBody>
      </p:sp>
      <p:sp>
        <p:nvSpPr>
          <p:cNvPr id="31748" name="Freeform 5"/>
          <p:cNvSpPr>
            <a:spLocks/>
          </p:cNvSpPr>
          <p:nvPr/>
        </p:nvSpPr>
        <p:spPr bwMode="auto">
          <a:xfrm>
            <a:off x="1871663" y="2276475"/>
            <a:ext cx="7308850" cy="4581525"/>
          </a:xfrm>
          <a:custGeom>
            <a:avLst/>
            <a:gdLst>
              <a:gd name="T0" fmla="*/ 0 w 4536"/>
              <a:gd name="T1" fmla="*/ 2147483646 h 2798"/>
              <a:gd name="T2" fmla="*/ 2147483646 w 4536"/>
              <a:gd name="T3" fmla="*/ 2147483646 h 2798"/>
              <a:gd name="T4" fmla="*/ 2147483646 w 4536"/>
              <a:gd name="T5" fmla="*/ 2147483646 h 279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536" h="2798">
                <a:moveTo>
                  <a:pt x="0" y="1528"/>
                </a:moveTo>
                <a:cubicBezTo>
                  <a:pt x="325" y="764"/>
                  <a:pt x="650" y="0"/>
                  <a:pt x="1406" y="212"/>
                </a:cubicBezTo>
                <a:cubicBezTo>
                  <a:pt x="2162" y="424"/>
                  <a:pt x="3349" y="1611"/>
                  <a:pt x="4536" y="2798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" name="WordArt 4"/>
          <p:cNvSpPr>
            <a:spLocks noChangeArrowheads="1" noChangeShapeType="1" noTextEdit="1"/>
          </p:cNvSpPr>
          <p:nvPr/>
        </p:nvSpPr>
        <p:spPr bwMode="auto">
          <a:xfrm>
            <a:off x="1187450" y="1412875"/>
            <a:ext cx="6534150" cy="936625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如何描述智能机器人的行为规律？</a:t>
            </a:r>
          </a:p>
        </p:txBody>
      </p:sp>
      <p:sp>
        <p:nvSpPr>
          <p:cNvPr id="68" name="WordArt 5"/>
          <p:cNvSpPr>
            <a:spLocks noChangeArrowheads="1" noChangeShapeType="1" noTextEdit="1"/>
          </p:cNvSpPr>
          <p:nvPr/>
        </p:nvSpPr>
        <p:spPr bwMode="auto">
          <a:xfrm>
            <a:off x="611188" y="5589588"/>
            <a:ext cx="8064500" cy="5032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19050">
                  <a:solidFill>
                    <a:srgbClr val="0066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chemeClr val="accent1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描述机器人的智能行为需要利用心智要素和逻辑工具</a:t>
            </a:r>
          </a:p>
        </p:txBody>
      </p:sp>
      <p:graphicFrame>
        <p:nvGraphicFramePr>
          <p:cNvPr id="69" name="Object 7"/>
          <p:cNvGraphicFramePr>
            <a:graphicFrameLocks noChangeAspect="1"/>
          </p:cNvGraphicFramePr>
          <p:nvPr/>
        </p:nvGraphicFramePr>
        <p:xfrm>
          <a:off x="4643438" y="2565400"/>
          <a:ext cx="4284662" cy="195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6" name="公式" r:id="rId3" imgW="1882066" imgH="784729" progId="Equation.3">
                  <p:embed/>
                </p:oleObj>
              </mc:Choice>
              <mc:Fallback>
                <p:oleObj name="公式" r:id="rId3" imgW="1882066" imgH="784729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565400"/>
                        <a:ext cx="4284662" cy="195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704" name="Picture 9" descr="irobot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636838"/>
            <a:ext cx="3887787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The Attitudes of Agents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心智要素</a:t>
            </a:r>
          </a:p>
          <a:p>
            <a:pPr lvl="1" eaLnBrk="1" hangingPunct="1">
              <a:defRPr/>
            </a:pPr>
            <a:r>
              <a:rPr lang="zh-CN" altLang="en-US" smtClean="0"/>
              <a:t>认知：</a:t>
            </a:r>
            <a:r>
              <a:rPr lang="zh-CN" altLang="en-US" smtClean="0">
                <a:solidFill>
                  <a:srgbClr val="FF0000"/>
                </a:solidFill>
              </a:rPr>
              <a:t>信念</a:t>
            </a:r>
            <a:r>
              <a:rPr lang="zh-CN" altLang="en-US" smtClean="0"/>
              <a:t>（</a:t>
            </a:r>
            <a:r>
              <a:rPr lang="en-US" altLang="zh-CN" smtClean="0">
                <a:solidFill>
                  <a:srgbClr val="FF0000"/>
                </a:solidFill>
              </a:rPr>
              <a:t>B</a:t>
            </a:r>
            <a:r>
              <a:rPr lang="en-US" altLang="zh-CN" smtClean="0"/>
              <a:t>elief</a:t>
            </a:r>
            <a:r>
              <a:rPr lang="zh-CN" altLang="en-US" smtClean="0"/>
              <a:t>）、学习、知识等</a:t>
            </a:r>
          </a:p>
          <a:p>
            <a:pPr lvl="1" eaLnBrk="1" hangingPunct="1">
              <a:defRPr/>
            </a:pPr>
            <a:r>
              <a:rPr lang="zh-CN" altLang="en-US" smtClean="0"/>
              <a:t>情感：</a:t>
            </a:r>
            <a:r>
              <a:rPr lang="zh-CN" altLang="en-US" smtClean="0">
                <a:solidFill>
                  <a:srgbClr val="FF0000"/>
                </a:solidFill>
              </a:rPr>
              <a:t>愿望</a:t>
            </a:r>
            <a:r>
              <a:rPr lang="zh-CN" altLang="en-US" smtClean="0"/>
              <a:t>（</a:t>
            </a:r>
            <a:r>
              <a:rPr lang="en-US" altLang="zh-CN" smtClean="0">
                <a:solidFill>
                  <a:srgbClr val="FF0000"/>
                </a:solidFill>
              </a:rPr>
              <a:t>D</a:t>
            </a:r>
            <a:r>
              <a:rPr lang="en-US" altLang="zh-CN" smtClean="0"/>
              <a:t>esire</a:t>
            </a:r>
            <a:r>
              <a:rPr lang="zh-CN" altLang="en-US" smtClean="0"/>
              <a:t>）、偏好、兴趣等</a:t>
            </a:r>
          </a:p>
          <a:p>
            <a:pPr lvl="1" eaLnBrk="1" hangingPunct="1">
              <a:defRPr/>
            </a:pPr>
            <a:r>
              <a:rPr lang="zh-CN" altLang="en-US" smtClean="0"/>
              <a:t>意向：</a:t>
            </a:r>
            <a:r>
              <a:rPr lang="zh-CN" altLang="en-US" smtClean="0">
                <a:solidFill>
                  <a:srgbClr val="FF0000"/>
                </a:solidFill>
              </a:rPr>
              <a:t>意图</a:t>
            </a:r>
            <a:r>
              <a:rPr lang="zh-CN" altLang="en-US" smtClean="0"/>
              <a:t>（</a:t>
            </a:r>
            <a:r>
              <a:rPr lang="en-US" altLang="zh-CN" smtClean="0">
                <a:solidFill>
                  <a:srgbClr val="FF0000"/>
                </a:solidFill>
              </a:rPr>
              <a:t>I</a:t>
            </a:r>
            <a:r>
              <a:rPr lang="en-US" altLang="zh-CN" smtClean="0"/>
              <a:t>ntention</a:t>
            </a:r>
            <a:r>
              <a:rPr lang="zh-CN" altLang="en-US" smtClean="0"/>
              <a:t>） 、目标、 承诺等</a:t>
            </a:r>
          </a:p>
          <a:p>
            <a:pPr eaLnBrk="1" hangingPunct="1">
              <a:defRPr/>
            </a:pPr>
            <a:r>
              <a:rPr lang="en-US" altLang="zh-CN" smtClean="0"/>
              <a:t>BDI</a:t>
            </a:r>
          </a:p>
          <a:p>
            <a:pPr lvl="1" eaLnBrk="1" hangingPunct="1">
              <a:defRPr/>
            </a:pPr>
            <a:r>
              <a:rPr lang="en-US" altLang="zh-CN" smtClean="0"/>
              <a:t>1987</a:t>
            </a:r>
            <a:r>
              <a:rPr lang="zh-CN" altLang="en-US" smtClean="0"/>
              <a:t>年哲学家</a:t>
            </a:r>
            <a:r>
              <a:rPr lang="en-US" altLang="zh-CN" smtClean="0"/>
              <a:t>Bratman</a:t>
            </a:r>
            <a:r>
              <a:rPr lang="zh-CN" altLang="en-US" smtClean="0"/>
              <a:t>提出实用推理理论，特别强调了意图的作用，他认为只有信念、愿望、意图的</a:t>
            </a:r>
            <a:r>
              <a:rPr lang="zh-CN" altLang="en-US" smtClean="0">
                <a:solidFill>
                  <a:srgbClr val="FF0000"/>
                </a:solidFill>
              </a:rPr>
              <a:t>理性平衡</a:t>
            </a:r>
            <a:r>
              <a:rPr lang="zh-CN" altLang="en-US" smtClean="0"/>
              <a:t>，</a:t>
            </a:r>
            <a:r>
              <a:rPr lang="en-US" altLang="zh-CN" smtClean="0"/>
              <a:t>Agent</a:t>
            </a:r>
            <a:r>
              <a:rPr lang="zh-CN" altLang="en-US" smtClean="0"/>
              <a:t>才能有效地解决问题。</a:t>
            </a:r>
          </a:p>
          <a:p>
            <a:pPr lvl="1" eaLnBrk="1" hangingPunct="1">
              <a:defRPr/>
            </a:pPr>
            <a:r>
              <a:rPr lang="en-US" altLang="zh-CN" smtClean="0"/>
              <a:t>Rao</a:t>
            </a:r>
            <a:r>
              <a:rPr lang="zh-CN" altLang="en-US" smtClean="0"/>
              <a:t>和</a:t>
            </a:r>
            <a:r>
              <a:rPr lang="en-US" altLang="zh-CN" smtClean="0"/>
              <a:t>Georgeff</a:t>
            </a:r>
            <a:r>
              <a:rPr lang="zh-CN" altLang="en-US" smtClean="0"/>
              <a:t>等用模态逻辑来描述</a:t>
            </a:r>
            <a:r>
              <a:rPr lang="en-US" altLang="zh-CN" smtClean="0"/>
              <a:t>BDI</a:t>
            </a:r>
            <a:r>
              <a:rPr lang="zh-CN" altLang="en-US" smtClean="0"/>
              <a:t>模型。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Review</a:t>
            </a:r>
          </a:p>
        </p:txBody>
      </p:sp>
      <p:pic>
        <p:nvPicPr>
          <p:cNvPr id="512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196975"/>
            <a:ext cx="6000750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The Attitudes of Agents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意图的作用</a:t>
            </a:r>
          </a:p>
          <a:p>
            <a:pPr lvl="1" eaLnBrk="1" hangingPunct="1">
              <a:defRPr/>
            </a:pPr>
            <a:endParaRPr lang="zh-CN" altLang="en-US" smtClean="0"/>
          </a:p>
          <a:p>
            <a:pPr lvl="1" eaLnBrk="1" hangingPunct="1">
              <a:defRPr/>
            </a:pPr>
            <a:r>
              <a:rPr lang="zh-CN" altLang="en-US" smtClean="0"/>
              <a:t>驱动目标规划</a:t>
            </a:r>
          </a:p>
          <a:p>
            <a:pPr lvl="1" eaLnBrk="1" hangingPunct="1">
              <a:defRPr/>
            </a:pPr>
            <a:r>
              <a:rPr lang="zh-CN" altLang="en-US" smtClean="0"/>
              <a:t>引发持续努力</a:t>
            </a:r>
          </a:p>
          <a:p>
            <a:pPr lvl="1" eaLnBrk="1" hangingPunct="1">
              <a:defRPr/>
            </a:pPr>
            <a:r>
              <a:rPr lang="zh-CN" altLang="en-US" smtClean="0"/>
              <a:t>约束行为选择</a:t>
            </a:r>
          </a:p>
          <a:p>
            <a:pPr lvl="1" eaLnBrk="1" hangingPunct="1">
              <a:defRPr/>
            </a:pPr>
            <a:r>
              <a:rPr lang="zh-CN" altLang="en-US" smtClean="0"/>
              <a:t>影响未来信念</a:t>
            </a:r>
          </a:p>
          <a:p>
            <a:pPr eaLnBrk="1" hangingPunct="1">
              <a:defRPr/>
            </a:pPr>
            <a:endParaRPr lang="en-US" altLang="zh-CN" smtClean="0"/>
          </a:p>
        </p:txBody>
      </p:sp>
      <p:pic>
        <p:nvPicPr>
          <p:cNvPr id="33796" name="Picture 5" descr="BD06663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514600"/>
            <a:ext cx="3860800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The Attitudes of Agents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承诺策略（</a:t>
            </a:r>
            <a:r>
              <a:rPr lang="en-US" altLang="zh-CN" dirty="0" smtClean="0"/>
              <a:t>Commitment Strategies</a:t>
            </a:r>
            <a:r>
              <a:rPr lang="zh-CN" altLang="en-US" dirty="0" smtClean="0"/>
              <a:t>）：</a:t>
            </a:r>
          </a:p>
          <a:p>
            <a:pPr lvl="1" eaLnBrk="1" hangingPunct="1">
              <a:defRPr/>
            </a:pPr>
            <a:endParaRPr lang="en-US" altLang="zh-CN" smtClean="0"/>
          </a:p>
          <a:p>
            <a:pPr lvl="1" eaLnBrk="1" hangingPunct="1">
              <a:defRPr/>
            </a:pPr>
            <a:r>
              <a:rPr lang="zh-CN" altLang="en-US" smtClean="0"/>
              <a:t>盲目</a:t>
            </a:r>
            <a:r>
              <a:rPr lang="zh-CN" altLang="en-US" dirty="0" smtClean="0"/>
              <a:t>承诺（</a:t>
            </a:r>
            <a:r>
              <a:rPr lang="en-US" altLang="zh-CN" dirty="0" smtClean="0"/>
              <a:t>Blind commitment</a:t>
            </a:r>
            <a:r>
              <a:rPr lang="zh-CN" altLang="en-US" dirty="0" smtClean="0"/>
              <a:t>）</a:t>
            </a:r>
          </a:p>
          <a:p>
            <a:pPr lvl="1" eaLnBrk="1" hangingPunct="1">
              <a:defRPr/>
            </a:pPr>
            <a:r>
              <a:rPr lang="zh-CN" altLang="en-US" dirty="0" smtClean="0"/>
              <a:t>专心承诺（</a:t>
            </a:r>
            <a:r>
              <a:rPr lang="en-US" altLang="zh-CN" dirty="0" smtClean="0"/>
              <a:t>Single-minded commitment</a:t>
            </a:r>
            <a:r>
              <a:rPr lang="zh-CN" altLang="en-US" dirty="0" smtClean="0"/>
              <a:t>）</a:t>
            </a:r>
          </a:p>
          <a:p>
            <a:pPr lvl="1" eaLnBrk="1" hangingPunct="1">
              <a:defRPr/>
            </a:pPr>
            <a:r>
              <a:rPr lang="zh-CN" altLang="en-US" dirty="0" smtClean="0"/>
              <a:t>开明承诺（</a:t>
            </a:r>
            <a:r>
              <a:rPr lang="en-US" altLang="zh-CN" dirty="0" smtClean="0"/>
              <a:t>Open-minded commitment</a:t>
            </a:r>
            <a:r>
              <a:rPr lang="zh-CN" altLang="en-US" dirty="0" smtClean="0"/>
              <a:t>）</a:t>
            </a:r>
          </a:p>
          <a:p>
            <a:pPr eaLnBrk="1" hangingPunct="1">
              <a:defRPr/>
            </a:pPr>
            <a:endParaRPr lang="en-US" altLang="zh-CN" dirty="0" smtClean="0"/>
          </a:p>
        </p:txBody>
      </p:sp>
      <p:pic>
        <p:nvPicPr>
          <p:cNvPr id="32775" name="Picture 7" descr="http://joburgpressclub.co.za/wp-content/uploads/2011/08/asimo-honda-platea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023265"/>
            <a:ext cx="3278138" cy="2433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http://www.caigou.com.cn/upfile/2011/9/2/20110902245253214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23265"/>
            <a:ext cx="3370805" cy="2433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9" name="Picture 1029" descr="tape-measure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2060575"/>
            <a:ext cx="3209925" cy="4286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66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Rational Agent</a:t>
            </a:r>
          </a:p>
        </p:txBody>
      </p:sp>
      <p:sp>
        <p:nvSpPr>
          <p:cNvPr id="11366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800" dirty="0" smtClean="0"/>
              <a:t>理性（</a:t>
            </a:r>
            <a:r>
              <a:rPr lang="en-US" altLang="zh-CN" sz="2800" dirty="0" smtClean="0"/>
              <a:t>rationality</a:t>
            </a:r>
            <a:r>
              <a:rPr lang="zh-CN" altLang="en-US" sz="2800" dirty="0" smtClean="0"/>
              <a:t>），即在所知范围内正确行事（</a:t>
            </a:r>
            <a:r>
              <a:rPr lang="en-US" altLang="zh-CN" sz="2800" dirty="0" smtClean="0"/>
              <a:t>right function</a:t>
            </a:r>
            <a:r>
              <a:rPr lang="zh-CN" altLang="en-US" sz="2800" dirty="0" smtClean="0"/>
              <a:t>），那么何为“</a:t>
            </a:r>
            <a:r>
              <a:rPr lang="zh-CN" altLang="en-US" sz="2800" dirty="0" smtClean="0">
                <a:solidFill>
                  <a:srgbClr val="FF0000"/>
                </a:solidFill>
              </a:rPr>
              <a:t>正确行事</a:t>
            </a:r>
            <a:r>
              <a:rPr lang="zh-CN" altLang="en-US" sz="2800" dirty="0" smtClean="0"/>
              <a:t>”？</a:t>
            </a:r>
          </a:p>
          <a:p>
            <a:pPr eaLnBrk="1" hangingPunct="1">
              <a:defRPr/>
            </a:pPr>
            <a:endParaRPr lang="zh-CN" altLang="en-US" sz="2800" dirty="0" smtClean="0"/>
          </a:p>
          <a:p>
            <a:pPr eaLnBrk="1" hangingPunct="1">
              <a:defRPr/>
            </a:pPr>
            <a:r>
              <a:rPr lang="en-US" altLang="zh-CN" sz="2800" dirty="0" smtClean="0"/>
              <a:t>A rational agent chooses whichever </a:t>
            </a:r>
            <a:br>
              <a:rPr lang="en-US" altLang="zh-CN" sz="2800" dirty="0" smtClean="0"/>
            </a:br>
            <a:r>
              <a:rPr lang="en-US" altLang="zh-CN" sz="2800" dirty="0" smtClean="0"/>
              <a:t>action maximizes the expected value </a:t>
            </a:r>
            <a:br>
              <a:rPr lang="en-US" altLang="zh-CN" sz="2800" dirty="0" smtClean="0"/>
            </a:br>
            <a:r>
              <a:rPr lang="en-US" altLang="zh-CN" sz="2800" dirty="0" smtClean="0"/>
              <a:t>of the </a:t>
            </a:r>
            <a:r>
              <a:rPr lang="en-US" altLang="zh-CN" sz="2800" dirty="0" smtClean="0">
                <a:solidFill>
                  <a:srgbClr val="FF0000"/>
                </a:solidFill>
              </a:rPr>
              <a:t>performance measure</a:t>
            </a:r>
            <a:r>
              <a:rPr lang="en-US" altLang="zh-CN" sz="2800" dirty="0" smtClean="0"/>
              <a:t> given </a:t>
            </a:r>
            <a:br>
              <a:rPr lang="en-US" altLang="zh-CN" sz="2800" dirty="0" smtClean="0"/>
            </a:br>
            <a:r>
              <a:rPr lang="en-US" altLang="zh-CN" sz="2800" dirty="0" smtClean="0"/>
              <a:t>the percept sequence to date.</a:t>
            </a:r>
          </a:p>
          <a:p>
            <a:pPr eaLnBrk="1" hangingPunct="1">
              <a:defRPr/>
            </a:pPr>
            <a:endParaRPr lang="en-US" altLang="zh-CN" sz="2800" dirty="0" smtClean="0"/>
          </a:p>
        </p:txBody>
      </p:sp>
      <p:pic>
        <p:nvPicPr>
          <p:cNvPr id="33800" name="Picture 8" descr="http://img14.360buyimg.com/n1/8365/8e8b7e61-8a28-4cbc-9a21-1d521c59c6cc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1329" b="9591"/>
          <a:stretch/>
        </p:blipFill>
        <p:spPr bwMode="auto">
          <a:xfrm>
            <a:off x="1116013" y="4449763"/>
            <a:ext cx="2171700" cy="171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Rational Agent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zh-CN" dirty="0" smtClean="0"/>
          </a:p>
          <a:p>
            <a:pPr eaLnBrk="1" hangingPunct="1">
              <a:defRPr/>
            </a:pPr>
            <a:r>
              <a:rPr lang="en-US" altLang="zh-CN" dirty="0" smtClean="0"/>
              <a:t>Rational(</a:t>
            </a:r>
            <a:r>
              <a:rPr lang="zh-CN" altLang="en-US" dirty="0" smtClean="0"/>
              <a:t>理性的</a:t>
            </a:r>
            <a:r>
              <a:rPr lang="en-US" altLang="zh-CN" dirty="0" smtClean="0"/>
              <a:t>)</a:t>
            </a:r>
            <a:r>
              <a:rPr lang="en-US" altLang="zh-CN" dirty="0" smtClean="0">
                <a:sym typeface="Symbol" pitchFamily="18" charset="2"/>
              </a:rPr>
              <a:t>Omniscient(</a:t>
            </a:r>
            <a:r>
              <a:rPr lang="zh-CN" altLang="en-US" dirty="0" smtClean="0">
                <a:sym typeface="Symbol" pitchFamily="18" charset="2"/>
              </a:rPr>
              <a:t>全知的</a:t>
            </a:r>
            <a:r>
              <a:rPr lang="en-US" altLang="zh-CN" dirty="0" smtClean="0">
                <a:sym typeface="Symbol" pitchFamily="18" charset="2"/>
              </a:rPr>
              <a:t>)</a:t>
            </a:r>
            <a:endParaRPr lang="en-US" altLang="zh-CN" dirty="0" smtClean="0"/>
          </a:p>
          <a:p>
            <a:pPr eaLnBrk="1" hangingPunct="1">
              <a:defRPr/>
            </a:pPr>
            <a:endParaRPr lang="en-US" altLang="zh-CN" dirty="0" smtClean="0"/>
          </a:p>
          <a:p>
            <a:pPr eaLnBrk="1" hangingPunct="1">
              <a:defRPr/>
            </a:pPr>
            <a:r>
              <a:rPr lang="en-US" altLang="zh-CN" dirty="0" smtClean="0"/>
              <a:t>Rational </a:t>
            </a:r>
            <a:r>
              <a:rPr lang="en-US" altLang="zh-CN" dirty="0" smtClean="0">
                <a:sym typeface="Symbol" pitchFamily="18" charset="2"/>
              </a:rPr>
              <a:t></a:t>
            </a:r>
            <a:r>
              <a:rPr lang="en-US" altLang="zh-CN" dirty="0" smtClean="0"/>
              <a:t>Exploration, Learning, Autonomy</a:t>
            </a:r>
          </a:p>
        </p:txBody>
      </p:sp>
      <p:pic>
        <p:nvPicPr>
          <p:cNvPr id="34821" name="Picture 5" descr="http://www.haowojia.com/uploads/allimg/c100403/12F25211E0-15Q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005064"/>
            <a:ext cx="3005283" cy="22060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3" name="Picture 7" descr="http://www.cctv.com/geography/special/C11527/20031217/images/102086_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7" b="5059"/>
          <a:stretch/>
        </p:blipFill>
        <p:spPr bwMode="auto">
          <a:xfrm>
            <a:off x="4788024" y="4005064"/>
            <a:ext cx="3109485" cy="22060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Agent vs. Object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zh-CN" smtClean="0"/>
          </a:p>
          <a:p>
            <a:pPr eaLnBrk="1" hangingPunct="1">
              <a:defRPr/>
            </a:pPr>
            <a:r>
              <a:rPr lang="en-US" altLang="zh-CN" smtClean="0"/>
              <a:t>Agents are autonomous</a:t>
            </a:r>
          </a:p>
          <a:p>
            <a:pPr eaLnBrk="1" hangingPunct="1">
              <a:defRPr/>
            </a:pPr>
            <a:r>
              <a:rPr lang="en-US" altLang="zh-CN" smtClean="0"/>
              <a:t>Agents are smart</a:t>
            </a:r>
          </a:p>
          <a:p>
            <a:pPr eaLnBrk="1" hangingPunct="1">
              <a:defRPr/>
            </a:pPr>
            <a:r>
              <a:rPr lang="en-US" altLang="zh-CN" smtClean="0"/>
              <a:t>Agents are multi-threaded</a:t>
            </a:r>
          </a:p>
        </p:txBody>
      </p:sp>
      <p:sp>
        <p:nvSpPr>
          <p:cNvPr id="108548" name="Oval 4"/>
          <p:cNvSpPr>
            <a:spLocks noChangeArrowheads="1"/>
          </p:cNvSpPr>
          <p:nvPr/>
        </p:nvSpPr>
        <p:spPr bwMode="auto">
          <a:xfrm>
            <a:off x="2590800" y="3505200"/>
            <a:ext cx="5562600" cy="3048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r>
              <a:rPr lang="en-US" altLang="zh-CN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Object</a:t>
            </a:r>
          </a:p>
        </p:txBody>
      </p:sp>
      <p:sp>
        <p:nvSpPr>
          <p:cNvPr id="108549" name="Oval 5"/>
          <p:cNvSpPr>
            <a:spLocks noChangeArrowheads="1"/>
          </p:cNvSpPr>
          <p:nvPr/>
        </p:nvSpPr>
        <p:spPr bwMode="auto">
          <a:xfrm>
            <a:off x="4953000" y="4191000"/>
            <a:ext cx="2590800" cy="1600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altLang="zh-CN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Agent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0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08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8" grpId="0" animBg="1" autoUpdateAnimBg="0"/>
      <p:bldP spid="108549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908685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The Architectures of Agents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Maes defines an agent architecture as a particular methodology for building agents. It specifies:</a:t>
            </a:r>
          </a:p>
          <a:p>
            <a:pPr lvl="1" eaLnBrk="1" hangingPunct="1">
              <a:defRPr/>
            </a:pPr>
            <a:endParaRPr lang="en-US" altLang="zh-CN" smtClean="0"/>
          </a:p>
          <a:p>
            <a:pPr lvl="1" eaLnBrk="1" hangingPunct="1">
              <a:defRPr/>
            </a:pPr>
            <a:r>
              <a:rPr lang="en-US" altLang="zh-CN" smtClean="0"/>
              <a:t>how the agent can be decomposed into the construction of a set of component modules</a:t>
            </a:r>
          </a:p>
          <a:p>
            <a:pPr lvl="1" eaLnBrk="1" hangingPunct="1">
              <a:defRPr/>
            </a:pPr>
            <a:endParaRPr lang="en-US" altLang="zh-CN" smtClean="0"/>
          </a:p>
          <a:p>
            <a:pPr lvl="1" eaLnBrk="1" hangingPunct="1">
              <a:defRPr/>
            </a:pPr>
            <a:r>
              <a:rPr lang="en-US" altLang="zh-CN" smtClean="0"/>
              <a:t>how these modules should be made to interact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908685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The Architectures of Agents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zh-CN" dirty="0" smtClean="0"/>
          </a:p>
          <a:p>
            <a:pPr eaLnBrk="1" hangingPunct="1">
              <a:defRPr/>
            </a:pPr>
            <a:r>
              <a:rPr lang="en-US" altLang="zh-CN" dirty="0" smtClean="0"/>
              <a:t>Agent = Architecture + Program</a:t>
            </a:r>
          </a:p>
        </p:txBody>
      </p:sp>
      <p:grpSp>
        <p:nvGrpSpPr>
          <p:cNvPr id="110601" name="Group 9"/>
          <p:cNvGrpSpPr>
            <a:grpSpLocks/>
          </p:cNvGrpSpPr>
          <p:nvPr/>
        </p:nvGrpSpPr>
        <p:grpSpPr bwMode="auto">
          <a:xfrm>
            <a:off x="4794250" y="2276475"/>
            <a:ext cx="2209800" cy="457200"/>
            <a:chOff x="3024" y="1824"/>
            <a:chExt cx="1392" cy="288"/>
          </a:xfrm>
        </p:grpSpPr>
        <p:sp>
          <p:nvSpPr>
            <p:cNvPr id="40966" name="Line 7"/>
            <p:cNvSpPr>
              <a:spLocks noChangeShapeType="1"/>
            </p:cNvSpPr>
            <p:nvPr/>
          </p:nvSpPr>
          <p:spPr bwMode="auto">
            <a:xfrm>
              <a:off x="3072" y="1824"/>
              <a:ext cx="1008" cy="0"/>
            </a:xfrm>
            <a:prstGeom prst="line">
              <a:avLst/>
            </a:prstGeom>
            <a:noFill/>
            <a:ln w="38100" cmpd="dbl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00" name="Text Box 8"/>
            <p:cNvSpPr txBox="1">
              <a:spLocks noChangeArrowheads="1"/>
            </p:cNvSpPr>
            <p:nvPr/>
          </p:nvSpPr>
          <p:spPr bwMode="auto">
            <a:xfrm>
              <a:off x="3024" y="1824"/>
              <a:ext cx="13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Traditional AI</a:t>
              </a:r>
            </a:p>
          </p:txBody>
        </p:sp>
      </p:grpSp>
      <p:pic>
        <p:nvPicPr>
          <p:cNvPr id="40965" name="Picture 9" descr="dn7023-1_70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2924175"/>
            <a:ext cx="3836987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0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9015413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The Architectures of Agents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Simple Reflex Agent</a:t>
            </a: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81200"/>
            <a:ext cx="6884988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9015413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The Architectures of Agents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Model-based </a:t>
            </a:r>
            <a:r>
              <a:rPr lang="en-US" altLang="zh-CN" dirty="0"/>
              <a:t>Reflex </a:t>
            </a:r>
            <a:r>
              <a:rPr lang="en-US" altLang="zh-CN" dirty="0" smtClean="0"/>
              <a:t>Agent</a:t>
            </a:r>
          </a:p>
        </p:txBody>
      </p:sp>
      <p:pic>
        <p:nvPicPr>
          <p:cNvPr id="4301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8" y="2006600"/>
            <a:ext cx="6761162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9015413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The Architectures of Agents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Goal-based Agent</a:t>
            </a:r>
          </a:p>
        </p:txBody>
      </p:sp>
      <p:pic>
        <p:nvPicPr>
          <p:cNvPr id="4403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993900"/>
            <a:ext cx="6831013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Review</a:t>
            </a:r>
          </a:p>
        </p:txBody>
      </p:sp>
      <p:pic>
        <p:nvPicPr>
          <p:cNvPr id="6147" name="Picture 5" descr="biao-f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906463"/>
            <a:ext cx="5943600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WordArt 6"/>
          <p:cNvSpPr>
            <a:spLocks noChangeArrowheads="1" noChangeShapeType="1" noTextEdit="1"/>
          </p:cNvSpPr>
          <p:nvPr/>
        </p:nvSpPr>
        <p:spPr bwMode="auto">
          <a:xfrm>
            <a:off x="838200" y="2667000"/>
            <a:ext cx="3186113" cy="6064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C0C0C0"/>
                  </a:outerShdw>
                </a:effectLst>
                <a:latin typeface="宋体" panose="02010600030101010101" pitchFamily="2" charset="-122"/>
              </a:rPr>
              <a:t>Agent</a:t>
            </a:r>
            <a:endParaRPr lang="zh-CN" altLang="en-US" sz="3600" b="1" kern="10">
              <a:ln w="9525">
                <a:solidFill>
                  <a:srgbClr val="FF0000"/>
                </a:solidFill>
                <a:round/>
                <a:headEnd/>
                <a:tailEnd/>
              </a:ln>
              <a:solidFill>
                <a:srgbClr val="FF0000"/>
              </a:solidFill>
              <a:effectLst>
                <a:outerShdw dist="35921" dir="2700000" algn="ctr" rotWithShape="0">
                  <a:srgbClr val="C0C0C0"/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82951" name="Rectangle 7"/>
          <p:cNvSpPr>
            <a:spLocks noChangeArrowheads="1"/>
          </p:cNvSpPr>
          <p:nvPr/>
        </p:nvSpPr>
        <p:spPr bwMode="auto">
          <a:xfrm>
            <a:off x="609600" y="5060950"/>
            <a:ext cx="80772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Intelligent computer agents are both the original goal and the ultimate goal of artificial intelligence research. </a:t>
            </a:r>
          </a:p>
          <a:p>
            <a:pPr algn="r" eaLnBrk="1" hangingPunct="1">
              <a:defRPr/>
            </a:pPr>
            <a:r>
              <a:rPr lang="en-US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--Hayes-Roth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9015413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The Architectures of Agents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Utility-based Agent</a:t>
            </a:r>
          </a:p>
        </p:txBody>
      </p:sp>
      <p:pic>
        <p:nvPicPr>
          <p:cNvPr id="4506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2019300"/>
            <a:ext cx="6792913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908685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The Architectures of Agents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Learning Agent</a:t>
            </a:r>
          </a:p>
        </p:txBody>
      </p:sp>
      <p:pic>
        <p:nvPicPr>
          <p:cNvPr id="4608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6916738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9015413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The Architectures of Agents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BDI Agent</a:t>
            </a:r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814513"/>
            <a:ext cx="7240588" cy="471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Multi-Agent System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A multi-agent system (MAS) is one that consists of a number of agents, which </a:t>
            </a:r>
            <a:r>
              <a:rPr lang="en-US" altLang="zh-CN" dirty="0" smtClean="0">
                <a:solidFill>
                  <a:srgbClr val="FF0000"/>
                </a:solidFill>
              </a:rPr>
              <a:t>interact</a:t>
            </a:r>
            <a:r>
              <a:rPr lang="en-US" altLang="zh-CN" dirty="0" smtClean="0"/>
              <a:t> with one-another.</a:t>
            </a:r>
          </a:p>
          <a:p>
            <a:pPr eaLnBrk="1" hangingPunct="1">
              <a:defRPr/>
            </a:pPr>
            <a:r>
              <a:rPr lang="en-US" altLang="zh-CN" dirty="0" smtClean="0"/>
              <a:t>The characteristics of MASs are that </a:t>
            </a:r>
          </a:p>
          <a:p>
            <a:pPr lvl="1" eaLnBrk="1" hangingPunct="1">
              <a:defRPr/>
            </a:pPr>
            <a:r>
              <a:rPr lang="en-US" altLang="zh-CN" dirty="0" smtClean="0"/>
              <a:t>each agent has incomplete information or capabilities for solving the problem and, thus, has a limited viewpoint; </a:t>
            </a:r>
          </a:p>
          <a:p>
            <a:pPr lvl="1" eaLnBrk="1" hangingPunct="1">
              <a:defRPr/>
            </a:pPr>
            <a:r>
              <a:rPr lang="en-US" altLang="zh-CN" dirty="0" smtClean="0"/>
              <a:t>there is no system global control; </a:t>
            </a:r>
          </a:p>
          <a:p>
            <a:pPr lvl="1" eaLnBrk="1" hangingPunct="1">
              <a:defRPr/>
            </a:pPr>
            <a:r>
              <a:rPr lang="en-US" altLang="zh-CN" dirty="0" smtClean="0"/>
              <a:t>data are decentralized; </a:t>
            </a:r>
          </a:p>
          <a:p>
            <a:pPr lvl="1" eaLnBrk="1" hangingPunct="1">
              <a:defRPr/>
            </a:pPr>
            <a:r>
              <a:rPr lang="en-US" altLang="zh-CN" dirty="0" smtClean="0"/>
              <a:t>computation is asynchronous.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Multi-Agent System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The Main Topics about MAS</a:t>
            </a:r>
          </a:p>
          <a:p>
            <a:pPr lvl="1" eaLnBrk="1" hangingPunct="1">
              <a:defRPr/>
            </a:pPr>
            <a:endParaRPr lang="en-US" altLang="zh-CN" smtClean="0"/>
          </a:p>
          <a:p>
            <a:pPr lvl="1" eaLnBrk="1" hangingPunct="1">
              <a:defRPr/>
            </a:pPr>
            <a:r>
              <a:rPr lang="en-US" altLang="zh-CN" smtClean="0"/>
              <a:t>Communication</a:t>
            </a:r>
          </a:p>
          <a:p>
            <a:pPr lvl="1" eaLnBrk="1" hangingPunct="1">
              <a:defRPr/>
            </a:pPr>
            <a:r>
              <a:rPr lang="en-US" altLang="zh-CN" smtClean="0"/>
              <a:t>Organizational Architecture</a:t>
            </a:r>
          </a:p>
          <a:p>
            <a:pPr lvl="1" eaLnBrk="1" hangingPunct="1">
              <a:defRPr/>
            </a:pPr>
            <a:r>
              <a:rPr lang="en-US" altLang="zh-CN" smtClean="0"/>
              <a:t>Cooperation/Coordination</a:t>
            </a:r>
          </a:p>
        </p:txBody>
      </p:sp>
      <p:pic>
        <p:nvPicPr>
          <p:cNvPr id="49156" name="Picture 5" descr="http://photo.zhulong.com/proj/ProjectPic/20/2015/201535/2010091315430836_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0"/>
          <a:stretch>
            <a:fillRect/>
          </a:stretch>
        </p:blipFill>
        <p:spPr bwMode="auto">
          <a:xfrm>
            <a:off x="5334000" y="4554538"/>
            <a:ext cx="3810000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4365625"/>
            <a:ext cx="120015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8" name="Picture 9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2565400"/>
            <a:ext cx="1504950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Questions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zh-CN" smtClean="0"/>
          </a:p>
          <a:p>
            <a:pPr eaLnBrk="1" hangingPunct="1">
              <a:defRPr/>
            </a:pPr>
            <a:r>
              <a:rPr lang="en-US" altLang="zh-CN" smtClean="0"/>
              <a:t>Agent</a:t>
            </a:r>
            <a:r>
              <a:rPr lang="zh-CN" altLang="en-US" smtClean="0"/>
              <a:t>和人有什么区别？</a:t>
            </a:r>
          </a:p>
        </p:txBody>
      </p:sp>
      <p:pic>
        <p:nvPicPr>
          <p:cNvPr id="50180" name="Picture 7" descr="4D422DD66D6A2C79DBA0B6E1467EA26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2708275"/>
            <a:ext cx="2371725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752600"/>
            <a:ext cx="9144000" cy="16764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6000" b="0" dirty="0" smtClean="0">
                <a:latin typeface="华文新魏" pitchFamily="2" charset="-122"/>
                <a:ea typeface="华文新魏" pitchFamily="2" charset="-122"/>
              </a:rPr>
              <a:t>2  Agent</a:t>
            </a:r>
          </a:p>
        </p:txBody>
      </p:sp>
      <p:sp>
        <p:nvSpPr>
          <p:cNvPr id="7171" name="Rectangle 4"/>
          <p:cNvSpPr>
            <a:spLocks noChangeArrowheads="1"/>
          </p:cNvSpPr>
          <p:nvPr/>
        </p:nvSpPr>
        <p:spPr bwMode="auto">
          <a:xfrm>
            <a:off x="1295400" y="4724400"/>
            <a:ext cx="6553200" cy="39688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F"/>
              <a:defRPr kumimoji="1" sz="32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7172" name="Picture 7" descr="intelligent-agen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644900"/>
            <a:ext cx="18542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9" descr="FriendFeedMarvi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149725"/>
            <a:ext cx="1327150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学习要求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能解释</a:t>
            </a:r>
            <a:r>
              <a:rPr lang="en-US" altLang="zh-CN" dirty="0" smtClean="0"/>
              <a:t>Agent</a:t>
            </a:r>
            <a:r>
              <a:rPr lang="zh-CN" altLang="en-US" dirty="0" smtClean="0"/>
              <a:t>的概念</a:t>
            </a:r>
            <a:r>
              <a:rPr lang="zh-CN" altLang="en-US" dirty="0" smtClean="0"/>
              <a:t>及特性</a:t>
            </a:r>
          </a:p>
          <a:p>
            <a:pPr eaLnBrk="1" hangingPunct="1">
              <a:defRPr/>
            </a:pPr>
            <a:r>
              <a:rPr lang="zh-CN" altLang="en-US" dirty="0" smtClean="0"/>
              <a:t>能</a:t>
            </a:r>
            <a:r>
              <a:rPr lang="zh-CN" altLang="en-US" dirty="0"/>
              <a:t>列出</a:t>
            </a:r>
            <a:r>
              <a:rPr lang="en-US" altLang="zh-CN" dirty="0" smtClean="0"/>
              <a:t>Agent</a:t>
            </a:r>
            <a:r>
              <a:rPr lang="zh-CN" altLang="en-US" dirty="0" smtClean="0"/>
              <a:t>的心智要素并解释其含义</a:t>
            </a:r>
            <a:endParaRPr lang="zh-CN" altLang="en-US" dirty="0" smtClean="0"/>
          </a:p>
          <a:p>
            <a:pPr eaLnBrk="1" hangingPunct="1">
              <a:defRPr/>
            </a:pPr>
            <a:r>
              <a:rPr lang="zh-CN" altLang="en-US" dirty="0" smtClean="0"/>
              <a:t>能列出</a:t>
            </a:r>
            <a:r>
              <a:rPr lang="en-US" altLang="zh-CN" dirty="0" smtClean="0"/>
              <a:t>Agent</a:t>
            </a:r>
            <a:r>
              <a:rPr lang="zh-CN" altLang="en-US" dirty="0" smtClean="0"/>
              <a:t>常用体系结构并解释其构成</a:t>
            </a:r>
            <a:endParaRPr lang="zh-CN" altLang="en-US" dirty="0" smtClean="0"/>
          </a:p>
          <a:p>
            <a:pPr eaLnBrk="1" hangingPunct="1">
              <a:defRPr/>
            </a:pPr>
            <a:r>
              <a:rPr lang="zh-CN" altLang="en-US" dirty="0" smtClean="0"/>
              <a:t>能解释</a:t>
            </a:r>
            <a:r>
              <a:rPr lang="zh-CN" altLang="en-US" dirty="0" smtClean="0"/>
              <a:t>多</a:t>
            </a:r>
            <a:r>
              <a:rPr lang="en-US" altLang="zh-CN" dirty="0" smtClean="0"/>
              <a:t>Agent</a:t>
            </a:r>
            <a:r>
              <a:rPr lang="zh-CN" altLang="en-US" dirty="0" smtClean="0"/>
              <a:t>系统的概念及特性</a:t>
            </a:r>
            <a:endParaRPr lang="zh-CN" altLang="en-US" dirty="0" smtClean="0"/>
          </a:p>
        </p:txBody>
      </p:sp>
      <p:pic>
        <p:nvPicPr>
          <p:cNvPr id="8196" name="Picture 5" descr="4108-teaching101-300x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502" y="3717032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The Derivation of Agent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zh-CN" i="1" dirty="0" smtClean="0">
              <a:solidFill>
                <a:srgbClr val="FF0000"/>
              </a:solidFill>
            </a:endParaRPr>
          </a:p>
          <a:p>
            <a:pPr eaLnBrk="1" hangingPunct="1">
              <a:defRPr/>
            </a:pPr>
            <a:r>
              <a:rPr lang="en-US" altLang="zh-CN" dirty="0" smtClean="0"/>
              <a:t>Agent</a:t>
            </a:r>
            <a:r>
              <a:rPr lang="zh-CN" altLang="en-US" dirty="0" smtClean="0"/>
              <a:t>一词源自拉丁语</a:t>
            </a:r>
            <a:r>
              <a:rPr lang="en-US" altLang="zh-CN" i="1" dirty="0" err="1" smtClean="0">
                <a:solidFill>
                  <a:srgbClr val="FF0000"/>
                </a:solidFill>
              </a:rPr>
              <a:t>agere</a:t>
            </a:r>
            <a:r>
              <a:rPr lang="zh-CN" altLang="en-US" dirty="0" smtClean="0"/>
              <a:t>，意为“去做”</a:t>
            </a:r>
          </a:p>
          <a:p>
            <a:pPr eaLnBrk="1" hangingPunct="1">
              <a:defRPr/>
            </a:pPr>
            <a:endParaRPr lang="zh-CN" altLang="en-US" dirty="0" smtClean="0"/>
          </a:p>
          <a:p>
            <a:pPr eaLnBrk="1" hangingPunct="1">
              <a:defRPr/>
            </a:pPr>
            <a:r>
              <a:rPr lang="en-US" altLang="zh-CN" dirty="0" smtClean="0"/>
              <a:t>Agent</a:t>
            </a:r>
            <a:r>
              <a:rPr lang="zh-CN" altLang="en-US" dirty="0" smtClean="0"/>
              <a:t>作为</a:t>
            </a:r>
            <a:r>
              <a:rPr lang="en-US" altLang="zh-CN" dirty="0" smtClean="0"/>
              <a:t>AI</a:t>
            </a:r>
            <a:r>
              <a:rPr lang="zh-CN" altLang="en-US" dirty="0" smtClean="0"/>
              <a:t>术语始见于</a:t>
            </a:r>
            <a:br>
              <a:rPr lang="zh-CN" altLang="en-US" dirty="0" smtClean="0"/>
            </a:br>
            <a:r>
              <a:rPr lang="en-US" altLang="zh-CN" dirty="0" err="1" smtClean="0"/>
              <a:t>Minsky</a:t>
            </a:r>
            <a:r>
              <a:rPr lang="zh-CN" altLang="en-US" dirty="0" smtClean="0"/>
              <a:t>于</a:t>
            </a:r>
            <a:r>
              <a:rPr lang="en-US" altLang="zh-CN" dirty="0" smtClean="0"/>
              <a:t>1988</a:t>
            </a:r>
            <a:r>
              <a:rPr lang="zh-CN" altLang="en-US" dirty="0" smtClean="0"/>
              <a:t>年出版的 </a:t>
            </a:r>
            <a:br>
              <a:rPr lang="zh-CN" altLang="en-US" dirty="0" smtClean="0"/>
            </a:br>
            <a:r>
              <a:rPr lang="en-US" altLang="zh-CN" i="1" dirty="0">
                <a:solidFill>
                  <a:srgbClr val="FF0000"/>
                </a:solidFill>
              </a:rPr>
              <a:t>The </a:t>
            </a:r>
            <a:r>
              <a:rPr lang="en-US" altLang="zh-CN" i="1" dirty="0" smtClean="0">
                <a:solidFill>
                  <a:srgbClr val="FF0000"/>
                </a:solidFill>
              </a:rPr>
              <a:t>Society of Mind</a:t>
            </a:r>
            <a:r>
              <a:rPr lang="zh-CN" altLang="en-US" dirty="0" smtClean="0"/>
              <a:t>一书中</a:t>
            </a:r>
          </a:p>
          <a:p>
            <a:pPr eaLnBrk="1" hangingPunct="1">
              <a:defRPr/>
            </a:pPr>
            <a:endParaRPr lang="zh-CN" altLang="en-US" dirty="0" smtClean="0"/>
          </a:p>
          <a:p>
            <a:pPr eaLnBrk="1" hangingPunct="1">
              <a:defRPr/>
            </a:pPr>
            <a:r>
              <a:rPr lang="en-US" altLang="zh-CN" dirty="0" smtClean="0"/>
              <a:t>1994</a:t>
            </a:r>
            <a:r>
              <a:rPr lang="zh-CN" altLang="en-US" dirty="0" smtClean="0"/>
              <a:t>年万维网的出现推动了</a:t>
            </a:r>
            <a:r>
              <a:rPr lang="en-US" altLang="zh-CN" dirty="0" smtClean="0"/>
              <a:t>Agent</a:t>
            </a:r>
            <a:r>
              <a:rPr lang="zh-CN" altLang="en-US" dirty="0" smtClean="0"/>
              <a:t>技术迅速发展</a:t>
            </a:r>
          </a:p>
        </p:txBody>
      </p:sp>
      <p:pic>
        <p:nvPicPr>
          <p:cNvPr id="922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914">
            <a:off x="6791325" y="2601913"/>
            <a:ext cx="1614488" cy="208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997" name="Picture 5" descr="minsky"/>
          <p:cNvPicPr>
            <a:picLocks noChangeAspect="1" noChangeArrowheads="1"/>
          </p:cNvPicPr>
          <p:nvPr/>
        </p:nvPicPr>
        <p:blipFill rotWithShape="1">
          <a:blip r:embed="rId4"/>
          <a:srcRect l="8073" r="10533"/>
          <a:stretch/>
        </p:blipFill>
        <p:spPr bwMode="auto">
          <a:xfrm>
            <a:off x="5497513" y="2366963"/>
            <a:ext cx="1682750" cy="2473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The Derivation of Agent</a:t>
            </a:r>
          </a:p>
        </p:txBody>
      </p:sp>
      <p:sp>
        <p:nvSpPr>
          <p:cNvPr id="10752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事实上，</a:t>
            </a:r>
            <a:r>
              <a:rPr lang="en-US" altLang="zh-CN" smtClean="0"/>
              <a:t>Turing Test</a:t>
            </a:r>
            <a:r>
              <a:rPr lang="zh-CN" altLang="en-US" smtClean="0"/>
              <a:t>已蕴含了</a:t>
            </a:r>
            <a:r>
              <a:rPr lang="en-US" altLang="zh-CN" smtClean="0"/>
              <a:t>Agent</a:t>
            </a:r>
            <a:r>
              <a:rPr lang="zh-CN" altLang="en-US" smtClean="0"/>
              <a:t>思想</a:t>
            </a:r>
          </a:p>
        </p:txBody>
      </p:sp>
      <p:pic>
        <p:nvPicPr>
          <p:cNvPr id="11268" name="Picture 10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28800"/>
            <a:ext cx="3876675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527" name="AutoShape 1031"/>
          <p:cNvSpPr>
            <a:spLocks/>
          </p:cNvSpPr>
          <p:nvPr/>
        </p:nvSpPr>
        <p:spPr bwMode="auto">
          <a:xfrm>
            <a:off x="6248400" y="3276600"/>
            <a:ext cx="1371600" cy="609600"/>
          </a:xfrm>
          <a:prstGeom prst="callout1">
            <a:avLst>
              <a:gd name="adj1" fmla="val 18750"/>
              <a:gd name="adj2" fmla="val -5556"/>
              <a:gd name="adj3" fmla="val 158074"/>
              <a:gd name="adj4" fmla="val -74884"/>
            </a:avLst>
          </a:prstGeom>
          <a:solidFill>
            <a:schemeClr val="accent1"/>
          </a:solidFill>
          <a:ln w="2857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Agent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What is an Agent?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zh-CN" smtClean="0"/>
          </a:p>
          <a:p>
            <a:pPr eaLnBrk="1" hangingPunct="1">
              <a:defRPr/>
            </a:pPr>
            <a:r>
              <a:rPr lang="en-US" altLang="zh-CN" smtClean="0"/>
              <a:t>There are many different notions…</a:t>
            </a:r>
          </a:p>
        </p:txBody>
      </p:sp>
      <p:pic>
        <p:nvPicPr>
          <p:cNvPr id="1229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565400"/>
            <a:ext cx="4610100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FFFF"/>
      </a:hlink>
      <a:folHlink>
        <a:srgbClr val="FFFFFF"/>
      </a:folHlink>
    </a:clrScheme>
    <a:fontScheme name="默认设计模板">
      <a:majorFont>
        <a:latin typeface="Times New Roman"/>
        <a:ea typeface="仿宋_GB2312"/>
        <a:cs typeface=""/>
      </a:majorFont>
      <a:minorFont>
        <a:latin typeface="Times New Roman"/>
        <a:ea typeface="仿宋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Office\Templates\Powerpoint模板集\ARTERIES.POT</Template>
  <TotalTime>3606</TotalTime>
  <Words>1120</Words>
  <Application>Microsoft Office PowerPoint</Application>
  <PresentationFormat>全屏显示(4:3)</PresentationFormat>
  <Paragraphs>202</Paragraphs>
  <Slides>45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0" baseType="lpstr">
      <vt:lpstr>Comic Sans MS</vt:lpstr>
      <vt:lpstr>隶书</vt:lpstr>
      <vt:lpstr>微软雅黑</vt:lpstr>
      <vt:lpstr>华文新魏</vt:lpstr>
      <vt:lpstr>Calibri</vt:lpstr>
      <vt:lpstr>Times New Roman</vt:lpstr>
      <vt:lpstr>华文楷体</vt:lpstr>
      <vt:lpstr>宋体</vt:lpstr>
      <vt:lpstr>Wingdings</vt:lpstr>
      <vt:lpstr>幼圆</vt:lpstr>
      <vt:lpstr>仿宋_GB2312</vt:lpstr>
      <vt:lpstr>华文行楷</vt:lpstr>
      <vt:lpstr>Symbol</vt:lpstr>
      <vt:lpstr>默认设计模板</vt:lpstr>
      <vt:lpstr>公式</vt:lpstr>
      <vt:lpstr>人工智能</vt:lpstr>
      <vt:lpstr>Review</vt:lpstr>
      <vt:lpstr>Review</vt:lpstr>
      <vt:lpstr>Review</vt:lpstr>
      <vt:lpstr>2  Agent</vt:lpstr>
      <vt:lpstr>学习要求</vt:lpstr>
      <vt:lpstr>The Derivation of Agent</vt:lpstr>
      <vt:lpstr>The Derivation of Agent</vt:lpstr>
      <vt:lpstr>What is an Agent?</vt:lpstr>
      <vt:lpstr>What is an Agent?</vt:lpstr>
      <vt:lpstr>What is an Agent?</vt:lpstr>
      <vt:lpstr>What is an Agent?</vt:lpstr>
      <vt:lpstr>What is an Agent?</vt:lpstr>
      <vt:lpstr>What is an Agent?</vt:lpstr>
      <vt:lpstr>What is an Agent?</vt:lpstr>
      <vt:lpstr>What is an Agent?</vt:lpstr>
      <vt:lpstr>What is an Agent?</vt:lpstr>
      <vt:lpstr>What is an Agent?</vt:lpstr>
      <vt:lpstr>What is an Agent?</vt:lpstr>
      <vt:lpstr>Agent in Chinese Literatures</vt:lpstr>
      <vt:lpstr>The Properties of Agents</vt:lpstr>
      <vt:lpstr>The Properties of Agents</vt:lpstr>
      <vt:lpstr>The Properties of Agents</vt:lpstr>
      <vt:lpstr>The Properties of Agents</vt:lpstr>
      <vt:lpstr>The Attitudes of Agents</vt:lpstr>
      <vt:lpstr>The Attitudes of Agents</vt:lpstr>
      <vt:lpstr>The Attitudes of Agents</vt:lpstr>
      <vt:lpstr>The Attitudes of Agents</vt:lpstr>
      <vt:lpstr>The Attitudes of Agents</vt:lpstr>
      <vt:lpstr>The Attitudes of Agents</vt:lpstr>
      <vt:lpstr>The Attitudes of Agents</vt:lpstr>
      <vt:lpstr>Rational Agent</vt:lpstr>
      <vt:lpstr>Rational Agent</vt:lpstr>
      <vt:lpstr>Agent vs. Object</vt:lpstr>
      <vt:lpstr>The Architectures of Agents</vt:lpstr>
      <vt:lpstr>The Architectures of Agents</vt:lpstr>
      <vt:lpstr>The Architectures of Agents</vt:lpstr>
      <vt:lpstr>The Architectures of Agents</vt:lpstr>
      <vt:lpstr>The Architectures of Agents</vt:lpstr>
      <vt:lpstr>The Architectures of Agents</vt:lpstr>
      <vt:lpstr>The Architectures of Agents</vt:lpstr>
      <vt:lpstr>The Architectures of Agents</vt:lpstr>
      <vt:lpstr>Multi-Agent System</vt:lpstr>
      <vt:lpstr>Multi-Agent System</vt:lpstr>
      <vt:lpstr>Questions</vt:lpstr>
    </vt:vector>
  </TitlesOfParts>
  <Company>哈尔滨工程大学计算机科学与技术学院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</dc:title>
  <dc:creator>刘海波</dc:creator>
  <cp:lastModifiedBy>OO</cp:lastModifiedBy>
  <cp:revision>702</cp:revision>
  <dcterms:created xsi:type="dcterms:W3CDTF">2006-06-27T12:52:39Z</dcterms:created>
  <dcterms:modified xsi:type="dcterms:W3CDTF">2020-10-11T16:26:13Z</dcterms:modified>
</cp:coreProperties>
</file>